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9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20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3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4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notesSlides/notesSlide25.xml" ContentType="application/vnd.openxmlformats-officedocument.presentationml.notesSlid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26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27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28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9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69" r:id="rId14"/>
  </p:sldMasterIdLst>
  <p:notesMasterIdLst>
    <p:notesMasterId r:id="rId170"/>
  </p:notesMasterIdLst>
  <p:sldIdLst>
    <p:sldId id="5149" r:id="rId15"/>
    <p:sldId id="864" r:id="rId16"/>
    <p:sldId id="5159" r:id="rId17"/>
    <p:sldId id="5226" r:id="rId18"/>
    <p:sldId id="952" r:id="rId19"/>
    <p:sldId id="953" r:id="rId20"/>
    <p:sldId id="949" r:id="rId21"/>
    <p:sldId id="997" r:id="rId22"/>
    <p:sldId id="5202" r:id="rId23"/>
    <p:sldId id="5203" r:id="rId24"/>
    <p:sldId id="5204" r:id="rId25"/>
    <p:sldId id="5239" r:id="rId26"/>
    <p:sldId id="5240" r:id="rId27"/>
    <p:sldId id="5241" r:id="rId28"/>
    <p:sldId id="5242" r:id="rId29"/>
    <p:sldId id="5243" r:id="rId30"/>
    <p:sldId id="5244" r:id="rId31"/>
    <p:sldId id="1091" r:id="rId32"/>
    <p:sldId id="5206" r:id="rId33"/>
    <p:sldId id="5207" r:id="rId34"/>
    <p:sldId id="5208" r:id="rId35"/>
    <p:sldId id="5209" r:id="rId36"/>
    <p:sldId id="5205" r:id="rId37"/>
    <p:sldId id="5245" r:id="rId38"/>
    <p:sldId id="5162" r:id="rId39"/>
    <p:sldId id="5163" r:id="rId40"/>
    <p:sldId id="575" r:id="rId41"/>
    <p:sldId id="1022" r:id="rId42"/>
    <p:sldId id="5173" r:id="rId43"/>
    <p:sldId id="5174" r:id="rId44"/>
    <p:sldId id="5175" r:id="rId45"/>
    <p:sldId id="450" r:id="rId46"/>
    <p:sldId id="878" r:id="rId47"/>
    <p:sldId id="1024" r:id="rId48"/>
    <p:sldId id="1081" r:id="rId49"/>
    <p:sldId id="884" r:id="rId50"/>
    <p:sldId id="1025" r:id="rId51"/>
    <p:sldId id="1026" r:id="rId52"/>
    <p:sldId id="1040" r:id="rId53"/>
    <p:sldId id="1027" r:id="rId54"/>
    <p:sldId id="1028" r:id="rId55"/>
    <p:sldId id="1033" r:id="rId56"/>
    <p:sldId id="1042" r:id="rId57"/>
    <p:sldId id="1041" r:id="rId58"/>
    <p:sldId id="1044" r:id="rId59"/>
    <p:sldId id="1046" r:id="rId60"/>
    <p:sldId id="1047" r:id="rId61"/>
    <p:sldId id="1051" r:id="rId62"/>
    <p:sldId id="1052" r:id="rId63"/>
    <p:sldId id="1049" r:id="rId64"/>
    <p:sldId id="1050" r:id="rId65"/>
    <p:sldId id="1048" r:id="rId66"/>
    <p:sldId id="1043" r:id="rId67"/>
    <p:sldId id="1053" r:id="rId68"/>
    <p:sldId id="1056" r:id="rId69"/>
    <p:sldId id="1059" r:id="rId70"/>
    <p:sldId id="1060" r:id="rId71"/>
    <p:sldId id="5178" r:id="rId72"/>
    <p:sldId id="1061" r:id="rId73"/>
    <p:sldId id="1062" r:id="rId74"/>
    <p:sldId id="5164" r:id="rId75"/>
    <p:sldId id="904" r:id="rId76"/>
    <p:sldId id="1029" r:id="rId77"/>
    <p:sldId id="1019" r:id="rId78"/>
    <p:sldId id="5165" r:id="rId79"/>
    <p:sldId id="5166" r:id="rId80"/>
    <p:sldId id="5167" r:id="rId81"/>
    <p:sldId id="1076" r:id="rId82"/>
    <p:sldId id="1282" r:id="rId83"/>
    <p:sldId id="1283" r:id="rId84"/>
    <p:sldId id="5168" r:id="rId85"/>
    <p:sldId id="5179" r:id="rId86"/>
    <p:sldId id="1077" r:id="rId87"/>
    <p:sldId id="1078" r:id="rId88"/>
    <p:sldId id="5169" r:id="rId89"/>
    <p:sldId id="5170" r:id="rId90"/>
    <p:sldId id="5171" r:id="rId91"/>
    <p:sldId id="5181" r:id="rId92"/>
    <p:sldId id="950" r:id="rId93"/>
    <p:sldId id="993" r:id="rId94"/>
    <p:sldId id="973" r:id="rId95"/>
    <p:sldId id="971" r:id="rId96"/>
    <p:sldId id="972" r:id="rId97"/>
    <p:sldId id="994" r:id="rId98"/>
    <p:sldId id="995" r:id="rId99"/>
    <p:sldId id="996" r:id="rId100"/>
    <p:sldId id="974" r:id="rId101"/>
    <p:sldId id="1009" r:id="rId102"/>
    <p:sldId id="1226" r:id="rId103"/>
    <p:sldId id="1227" r:id="rId104"/>
    <p:sldId id="1228" r:id="rId105"/>
    <p:sldId id="1229" r:id="rId106"/>
    <p:sldId id="1230" r:id="rId107"/>
    <p:sldId id="1231" r:id="rId108"/>
    <p:sldId id="1232" r:id="rId109"/>
    <p:sldId id="1233" r:id="rId110"/>
    <p:sldId id="1234" r:id="rId111"/>
    <p:sldId id="1008" r:id="rId112"/>
    <p:sldId id="1004" r:id="rId113"/>
    <p:sldId id="1010" r:id="rId114"/>
    <p:sldId id="1011" r:id="rId115"/>
    <p:sldId id="1012" r:id="rId116"/>
    <p:sldId id="1013" r:id="rId117"/>
    <p:sldId id="1014" r:id="rId118"/>
    <p:sldId id="5257" r:id="rId119"/>
    <p:sldId id="5157" r:id="rId120"/>
    <p:sldId id="1015" r:id="rId121"/>
    <p:sldId id="1235" r:id="rId122"/>
    <p:sldId id="1236" r:id="rId123"/>
    <p:sldId id="1237" r:id="rId124"/>
    <p:sldId id="1238" r:id="rId125"/>
    <p:sldId id="1239" r:id="rId126"/>
    <p:sldId id="1240" r:id="rId127"/>
    <p:sldId id="1241" r:id="rId128"/>
    <p:sldId id="1242" r:id="rId129"/>
    <p:sldId id="1243" r:id="rId130"/>
    <p:sldId id="1244" r:id="rId131"/>
    <p:sldId id="1245" r:id="rId132"/>
    <p:sldId id="1246" r:id="rId133"/>
    <p:sldId id="1247" r:id="rId134"/>
    <p:sldId id="1248" r:id="rId135"/>
    <p:sldId id="5185" r:id="rId136"/>
    <p:sldId id="5246" r:id="rId137"/>
    <p:sldId id="5247" r:id="rId138"/>
    <p:sldId id="5248" r:id="rId139"/>
    <p:sldId id="5186" r:id="rId140"/>
    <p:sldId id="5249" r:id="rId141"/>
    <p:sldId id="5250" r:id="rId142"/>
    <p:sldId id="5251" r:id="rId143"/>
    <p:sldId id="5252" r:id="rId144"/>
    <p:sldId id="5253" r:id="rId145"/>
    <p:sldId id="5254" r:id="rId146"/>
    <p:sldId id="5255" r:id="rId147"/>
    <p:sldId id="5256" r:id="rId148"/>
    <p:sldId id="5183" r:id="rId149"/>
    <p:sldId id="1206" r:id="rId150"/>
    <p:sldId id="1207" r:id="rId151"/>
    <p:sldId id="1208" r:id="rId152"/>
    <p:sldId id="1209" r:id="rId153"/>
    <p:sldId id="5258" r:id="rId154"/>
    <p:sldId id="5259" r:id="rId155"/>
    <p:sldId id="5210" r:id="rId156"/>
    <p:sldId id="5211" r:id="rId157"/>
    <p:sldId id="5212" r:id="rId158"/>
    <p:sldId id="5213" r:id="rId159"/>
    <p:sldId id="5214" r:id="rId160"/>
    <p:sldId id="5215" r:id="rId161"/>
    <p:sldId id="5216" r:id="rId162"/>
    <p:sldId id="1100" r:id="rId163"/>
    <p:sldId id="1101" r:id="rId164"/>
    <p:sldId id="1102" r:id="rId165"/>
    <p:sldId id="1103" r:id="rId166"/>
    <p:sldId id="1104" r:id="rId167"/>
    <p:sldId id="1105" r:id="rId168"/>
    <p:sldId id="1106" r:id="rId16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2"/>
    <p:restoredTop sz="94700"/>
  </p:normalViewPr>
  <p:slideViewPr>
    <p:cSldViewPr snapToGrid="0">
      <p:cViewPr varScale="1">
        <p:scale>
          <a:sx n="102" d="100"/>
          <a:sy n="102" d="100"/>
        </p:scale>
        <p:origin x="1752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03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63" Type="http://schemas.openxmlformats.org/officeDocument/2006/relationships/slide" Target="slides/slide49.xml"/><Relationship Id="rId84" Type="http://schemas.openxmlformats.org/officeDocument/2006/relationships/slide" Target="slides/slide70.xml"/><Relationship Id="rId138" Type="http://schemas.openxmlformats.org/officeDocument/2006/relationships/slide" Target="slides/slide124.xml"/><Relationship Id="rId159" Type="http://schemas.openxmlformats.org/officeDocument/2006/relationships/slide" Target="slides/slide145.xml"/><Relationship Id="rId170" Type="http://schemas.openxmlformats.org/officeDocument/2006/relationships/notesMaster" Target="notesMasters/notesMaster1.xml"/><Relationship Id="rId107" Type="http://schemas.openxmlformats.org/officeDocument/2006/relationships/slide" Target="slides/slide93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53" Type="http://schemas.openxmlformats.org/officeDocument/2006/relationships/slide" Target="slides/slide39.xml"/><Relationship Id="rId74" Type="http://schemas.openxmlformats.org/officeDocument/2006/relationships/slide" Target="slides/slide60.xml"/><Relationship Id="rId128" Type="http://schemas.openxmlformats.org/officeDocument/2006/relationships/slide" Target="slides/slide114.xml"/><Relationship Id="rId149" Type="http://schemas.openxmlformats.org/officeDocument/2006/relationships/slide" Target="slides/slide135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81.xml"/><Relationship Id="rId160" Type="http://schemas.openxmlformats.org/officeDocument/2006/relationships/slide" Target="slides/slide146.xml"/><Relationship Id="rId22" Type="http://schemas.openxmlformats.org/officeDocument/2006/relationships/slide" Target="slides/slide8.xml"/><Relationship Id="rId43" Type="http://schemas.openxmlformats.org/officeDocument/2006/relationships/slide" Target="slides/slide29.xml"/><Relationship Id="rId64" Type="http://schemas.openxmlformats.org/officeDocument/2006/relationships/slide" Target="slides/slide50.xml"/><Relationship Id="rId118" Type="http://schemas.openxmlformats.org/officeDocument/2006/relationships/slide" Target="slides/slide104.xml"/><Relationship Id="rId139" Type="http://schemas.openxmlformats.org/officeDocument/2006/relationships/slide" Target="slides/slide125.xml"/><Relationship Id="rId85" Type="http://schemas.openxmlformats.org/officeDocument/2006/relationships/slide" Target="slides/slide71.xml"/><Relationship Id="rId150" Type="http://schemas.openxmlformats.org/officeDocument/2006/relationships/slide" Target="slides/slide136.xml"/><Relationship Id="rId171" Type="http://schemas.openxmlformats.org/officeDocument/2006/relationships/presProps" Target="presProps.xml"/><Relationship Id="rId12" Type="http://schemas.openxmlformats.org/officeDocument/2006/relationships/slideMaster" Target="slideMasters/slideMaster12.xml"/><Relationship Id="rId33" Type="http://schemas.openxmlformats.org/officeDocument/2006/relationships/slide" Target="slides/slide19.xml"/><Relationship Id="rId108" Type="http://schemas.openxmlformats.org/officeDocument/2006/relationships/slide" Target="slides/slide94.xml"/><Relationship Id="rId129" Type="http://schemas.openxmlformats.org/officeDocument/2006/relationships/slide" Target="slides/slide115.xml"/><Relationship Id="rId54" Type="http://schemas.openxmlformats.org/officeDocument/2006/relationships/slide" Target="slides/slide40.xml"/><Relationship Id="rId75" Type="http://schemas.openxmlformats.org/officeDocument/2006/relationships/slide" Target="slides/slide61.xml"/><Relationship Id="rId96" Type="http://schemas.openxmlformats.org/officeDocument/2006/relationships/slide" Target="slides/slide82.xml"/><Relationship Id="rId140" Type="http://schemas.openxmlformats.org/officeDocument/2006/relationships/slide" Target="slides/slide126.xml"/><Relationship Id="rId161" Type="http://schemas.openxmlformats.org/officeDocument/2006/relationships/slide" Target="slides/slide14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49" Type="http://schemas.openxmlformats.org/officeDocument/2006/relationships/slide" Target="slides/slide35.xml"/><Relationship Id="rId114" Type="http://schemas.openxmlformats.org/officeDocument/2006/relationships/slide" Target="slides/slide100.xml"/><Relationship Id="rId119" Type="http://schemas.openxmlformats.org/officeDocument/2006/relationships/slide" Target="slides/slide105.xml"/><Relationship Id="rId44" Type="http://schemas.openxmlformats.org/officeDocument/2006/relationships/slide" Target="slides/slide30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130" Type="http://schemas.openxmlformats.org/officeDocument/2006/relationships/slide" Target="slides/slide116.xml"/><Relationship Id="rId135" Type="http://schemas.openxmlformats.org/officeDocument/2006/relationships/slide" Target="slides/slide121.xml"/><Relationship Id="rId151" Type="http://schemas.openxmlformats.org/officeDocument/2006/relationships/slide" Target="slides/slide137.xml"/><Relationship Id="rId156" Type="http://schemas.openxmlformats.org/officeDocument/2006/relationships/slide" Target="slides/slide142.xml"/><Relationship Id="rId172" Type="http://schemas.openxmlformats.org/officeDocument/2006/relationships/viewProps" Target="viewProps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109" Type="http://schemas.openxmlformats.org/officeDocument/2006/relationships/slide" Target="slides/slide9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slide" Target="slides/slide90.xml"/><Relationship Id="rId120" Type="http://schemas.openxmlformats.org/officeDocument/2006/relationships/slide" Target="slides/slide106.xml"/><Relationship Id="rId125" Type="http://schemas.openxmlformats.org/officeDocument/2006/relationships/slide" Target="slides/slide111.xml"/><Relationship Id="rId141" Type="http://schemas.openxmlformats.org/officeDocument/2006/relationships/slide" Target="slides/slide127.xml"/><Relationship Id="rId146" Type="http://schemas.openxmlformats.org/officeDocument/2006/relationships/slide" Target="slides/slide132.xml"/><Relationship Id="rId167" Type="http://schemas.openxmlformats.org/officeDocument/2006/relationships/slide" Target="slides/slide153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162" Type="http://schemas.openxmlformats.org/officeDocument/2006/relationships/slide" Target="slides/slide14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110" Type="http://schemas.openxmlformats.org/officeDocument/2006/relationships/slide" Target="slides/slide96.xml"/><Relationship Id="rId115" Type="http://schemas.openxmlformats.org/officeDocument/2006/relationships/slide" Target="slides/slide101.xml"/><Relationship Id="rId131" Type="http://schemas.openxmlformats.org/officeDocument/2006/relationships/slide" Target="slides/slide117.xml"/><Relationship Id="rId136" Type="http://schemas.openxmlformats.org/officeDocument/2006/relationships/slide" Target="slides/slide122.xml"/><Relationship Id="rId157" Type="http://schemas.openxmlformats.org/officeDocument/2006/relationships/slide" Target="slides/slide143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52" Type="http://schemas.openxmlformats.org/officeDocument/2006/relationships/slide" Target="slides/slide138.xml"/><Relationship Id="rId173" Type="http://schemas.openxmlformats.org/officeDocument/2006/relationships/theme" Target="theme/theme1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slide" Target="slides/slide91.xml"/><Relationship Id="rId126" Type="http://schemas.openxmlformats.org/officeDocument/2006/relationships/slide" Target="slides/slide112.xml"/><Relationship Id="rId147" Type="http://schemas.openxmlformats.org/officeDocument/2006/relationships/slide" Target="slides/slide133.xml"/><Relationship Id="rId168" Type="http://schemas.openxmlformats.org/officeDocument/2006/relationships/slide" Target="slides/slide15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121" Type="http://schemas.openxmlformats.org/officeDocument/2006/relationships/slide" Target="slides/slide107.xml"/><Relationship Id="rId142" Type="http://schemas.openxmlformats.org/officeDocument/2006/relationships/slide" Target="slides/slide128.xml"/><Relationship Id="rId163" Type="http://schemas.openxmlformats.org/officeDocument/2006/relationships/slide" Target="slides/slide149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Relationship Id="rId116" Type="http://schemas.openxmlformats.org/officeDocument/2006/relationships/slide" Target="slides/slide102.xml"/><Relationship Id="rId137" Type="http://schemas.openxmlformats.org/officeDocument/2006/relationships/slide" Target="slides/slide123.xml"/><Relationship Id="rId158" Type="http://schemas.openxmlformats.org/officeDocument/2006/relationships/slide" Target="slides/slide144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62" Type="http://schemas.openxmlformats.org/officeDocument/2006/relationships/slide" Target="slides/slide48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111" Type="http://schemas.openxmlformats.org/officeDocument/2006/relationships/slide" Target="slides/slide97.xml"/><Relationship Id="rId132" Type="http://schemas.openxmlformats.org/officeDocument/2006/relationships/slide" Target="slides/slide118.xml"/><Relationship Id="rId153" Type="http://schemas.openxmlformats.org/officeDocument/2006/relationships/slide" Target="slides/slide139.xml"/><Relationship Id="rId174" Type="http://schemas.openxmlformats.org/officeDocument/2006/relationships/tableStyles" Target="tableStyles.xml"/><Relationship Id="rId15" Type="http://schemas.openxmlformats.org/officeDocument/2006/relationships/slide" Target="slides/slide1.xml"/><Relationship Id="rId36" Type="http://schemas.openxmlformats.org/officeDocument/2006/relationships/slide" Target="slides/slide22.xml"/><Relationship Id="rId57" Type="http://schemas.openxmlformats.org/officeDocument/2006/relationships/slide" Target="slides/slide43.xml"/><Relationship Id="rId106" Type="http://schemas.openxmlformats.org/officeDocument/2006/relationships/slide" Target="slides/slide92.xml"/><Relationship Id="rId127" Type="http://schemas.openxmlformats.org/officeDocument/2006/relationships/slide" Target="slides/slide113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52" Type="http://schemas.openxmlformats.org/officeDocument/2006/relationships/slide" Target="slides/slide38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122" Type="http://schemas.openxmlformats.org/officeDocument/2006/relationships/slide" Target="slides/slide108.xml"/><Relationship Id="rId143" Type="http://schemas.openxmlformats.org/officeDocument/2006/relationships/slide" Target="slides/slide129.xml"/><Relationship Id="rId148" Type="http://schemas.openxmlformats.org/officeDocument/2006/relationships/slide" Target="slides/slide134.xml"/><Relationship Id="rId164" Type="http://schemas.openxmlformats.org/officeDocument/2006/relationships/slide" Target="slides/slide150.xml"/><Relationship Id="rId169" Type="http://schemas.openxmlformats.org/officeDocument/2006/relationships/slide" Target="slides/slide15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26" Type="http://schemas.openxmlformats.org/officeDocument/2006/relationships/slide" Target="slides/slide12.xml"/><Relationship Id="rId47" Type="http://schemas.openxmlformats.org/officeDocument/2006/relationships/slide" Target="slides/slide33.xml"/><Relationship Id="rId68" Type="http://schemas.openxmlformats.org/officeDocument/2006/relationships/slide" Target="slides/slide54.xml"/><Relationship Id="rId89" Type="http://schemas.openxmlformats.org/officeDocument/2006/relationships/slide" Target="slides/slide75.xml"/><Relationship Id="rId112" Type="http://schemas.openxmlformats.org/officeDocument/2006/relationships/slide" Target="slides/slide98.xml"/><Relationship Id="rId133" Type="http://schemas.openxmlformats.org/officeDocument/2006/relationships/slide" Target="slides/slide119.xml"/><Relationship Id="rId154" Type="http://schemas.openxmlformats.org/officeDocument/2006/relationships/slide" Target="slides/slide140.xml"/><Relationship Id="rId16" Type="http://schemas.openxmlformats.org/officeDocument/2006/relationships/slide" Target="slides/slide2.xml"/><Relationship Id="rId37" Type="http://schemas.openxmlformats.org/officeDocument/2006/relationships/slide" Target="slides/slide23.xml"/><Relationship Id="rId58" Type="http://schemas.openxmlformats.org/officeDocument/2006/relationships/slide" Target="slides/slide44.xml"/><Relationship Id="rId79" Type="http://schemas.openxmlformats.org/officeDocument/2006/relationships/slide" Target="slides/slide65.xml"/><Relationship Id="rId102" Type="http://schemas.openxmlformats.org/officeDocument/2006/relationships/slide" Target="slides/slide88.xml"/><Relationship Id="rId123" Type="http://schemas.openxmlformats.org/officeDocument/2006/relationships/slide" Target="slides/slide109.xml"/><Relationship Id="rId144" Type="http://schemas.openxmlformats.org/officeDocument/2006/relationships/slide" Target="slides/slide130.xml"/><Relationship Id="rId90" Type="http://schemas.openxmlformats.org/officeDocument/2006/relationships/slide" Target="slides/slide76.xml"/><Relationship Id="rId165" Type="http://schemas.openxmlformats.org/officeDocument/2006/relationships/slide" Target="slides/slide151.xml"/><Relationship Id="rId27" Type="http://schemas.openxmlformats.org/officeDocument/2006/relationships/slide" Target="slides/slide13.xml"/><Relationship Id="rId48" Type="http://schemas.openxmlformats.org/officeDocument/2006/relationships/slide" Target="slides/slide34.xml"/><Relationship Id="rId69" Type="http://schemas.openxmlformats.org/officeDocument/2006/relationships/slide" Target="slides/slide55.xml"/><Relationship Id="rId113" Type="http://schemas.openxmlformats.org/officeDocument/2006/relationships/slide" Target="slides/slide99.xml"/><Relationship Id="rId134" Type="http://schemas.openxmlformats.org/officeDocument/2006/relationships/slide" Target="slides/slide120.xml"/><Relationship Id="rId80" Type="http://schemas.openxmlformats.org/officeDocument/2006/relationships/slide" Target="slides/slide66.xml"/><Relationship Id="rId155" Type="http://schemas.openxmlformats.org/officeDocument/2006/relationships/slide" Target="slides/slide141.xml"/><Relationship Id="rId17" Type="http://schemas.openxmlformats.org/officeDocument/2006/relationships/slide" Target="slides/slide3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slide" Target="slides/slide89.xml"/><Relationship Id="rId124" Type="http://schemas.openxmlformats.org/officeDocument/2006/relationships/slide" Target="slides/slide110.xml"/><Relationship Id="rId70" Type="http://schemas.openxmlformats.org/officeDocument/2006/relationships/slide" Target="slides/slide56.xml"/><Relationship Id="rId91" Type="http://schemas.openxmlformats.org/officeDocument/2006/relationships/slide" Target="slides/slide77.xml"/><Relationship Id="rId145" Type="http://schemas.openxmlformats.org/officeDocument/2006/relationships/slide" Target="slides/slide131.xml"/><Relationship Id="rId166" Type="http://schemas.openxmlformats.org/officeDocument/2006/relationships/slide" Target="slides/slide15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4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63008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620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74250B4-1A8F-45C1-B749-BEE93E6519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2188" cy="3602038"/>
          </a:xfrm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6125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6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discuss</a:t>
            </a:r>
            <a:r>
              <a:rPr lang="en-US" baseline="0" dirty="0"/>
              <a:t> </a:t>
            </a:r>
            <a:r>
              <a:rPr lang="en-US" baseline="0" dirty="0" err="1"/>
              <a:t>DFlipFlop</a:t>
            </a:r>
            <a:r>
              <a:rPr lang="en-US" baseline="0" dirty="0"/>
              <a:t> here. Latch doesn't do this, so we need sequential circuit that stores state and loads next state at the clock edge. next state is available for the full clock cycle</a:t>
            </a:r>
          </a:p>
          <a:p>
            <a:endParaRPr lang="en-US" baseline="0" dirty="0"/>
          </a:p>
          <a:p>
            <a:r>
              <a:rPr lang="en-US" baseline="0" dirty="0"/>
              <a:t>now lets take a look at this. </a:t>
            </a:r>
          </a:p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80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Introduce clock</a:t>
            </a:r>
            <a:r>
              <a:rPr lang="en-US" baseline="0" dirty="0"/>
              <a:t> much earlier maybe.</a:t>
            </a:r>
          </a:p>
          <a:p>
            <a:endParaRPr lang="en-US" baseline="0" dirty="0"/>
          </a:p>
          <a:p>
            <a:r>
              <a:rPr lang="en-US" baseline="0" dirty="0"/>
              <a:t>input data is sampled once.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193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328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26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18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370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93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2439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43100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8941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9910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6844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8033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8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7329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8BA0D2-4C73-4606-A27B-E4115621449E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0408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0346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092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9B8AE1-4404-45A7-9B20-DCFF501886B9}" type="slidenum">
              <a:rPr lang="en-US" sz="1200">
                <a:latin typeface="Arial" pitchFamily="34" charset="0"/>
              </a:rPr>
              <a:pPr/>
              <a:t>32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58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45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we read from memory?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950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can we</a:t>
            </a:r>
            <a:r>
              <a:rPr lang="en-US" baseline="0" dirty="0"/>
              <a:t> write to memory?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77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Putting it all together...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737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0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7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893776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12449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1416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01975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75590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3504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043211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796558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67550780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259406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663393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48563231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777038" y="6477000"/>
            <a:ext cx="2133600" cy="457200"/>
          </a:xfrm>
          <a:prstGeom prst="rect">
            <a:avLst/>
          </a:prstGeom>
          <a:ln/>
        </p:spPr>
        <p:txBody>
          <a:bodyPr/>
          <a:lstStyle>
            <a:lvl1pPr algn="r">
              <a:defRPr sz="1800">
                <a:solidFill>
                  <a:srgbClr val="888888"/>
                </a:solidFill>
                <a:latin typeface="+mn-lt"/>
              </a:defRPr>
            </a:lvl1pPr>
          </a:lstStyle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32341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82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839174" y="6602413"/>
            <a:ext cx="2057400" cy="261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E3FCFE49-F7D8-9F40-A47B-CD8F660E719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8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70" r:id="rId1"/>
    <p:sldLayoutId id="2147485571" r:id="rId2"/>
    <p:sldLayoutId id="2147485572" r:id="rId3"/>
    <p:sldLayoutId id="2147485573" r:id="rId4"/>
    <p:sldLayoutId id="2147485574" r:id="rId5"/>
    <p:sldLayoutId id="2147485575" r:id="rId6"/>
    <p:sldLayoutId id="2147485576" r:id="rId7"/>
    <p:sldLayoutId id="2147485577" r:id="rId8"/>
    <p:sldLayoutId id="2147485578" r:id="rId9"/>
    <p:sldLayoutId id="2147485579" r:id="rId10"/>
    <p:sldLayoutId id="2147485580" r:id="rId11"/>
    <p:sldLayoutId id="214748558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3/5/20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image" Target="../media/image39.wmf"/><Relationship Id="rId2" Type="http://schemas.openxmlformats.org/officeDocument/2006/relationships/tags" Target="../tags/tag75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36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7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39.wmf"/><Relationship Id="rId2" Type="http://schemas.openxmlformats.org/officeDocument/2006/relationships/tags" Target="../tags/tag78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37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image" Target="../media/image39.wmf"/><Relationship Id="rId2" Type="http://schemas.openxmlformats.org/officeDocument/2006/relationships/tags" Target="../tags/tag81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38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3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39.wmf"/><Relationship Id="rId2" Type="http://schemas.openxmlformats.org/officeDocument/2006/relationships/tags" Target="../tags/tag84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39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image" Target="../media/image39.wmf"/><Relationship Id="rId2" Type="http://schemas.openxmlformats.org/officeDocument/2006/relationships/tags" Target="../tags/tag8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40.bin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89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0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1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41.bin"/><Relationship Id="rId4" Type="http://schemas.openxmlformats.org/officeDocument/2006/relationships/slideLayout" Target="../slideLayouts/slideLayout1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2.bin"/><Relationship Id="rId4" Type="http://schemas.openxmlformats.org/officeDocument/2006/relationships/slideLayout" Target="../slideLayouts/slideLayout15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3.bin"/><Relationship Id="rId4" Type="http://schemas.openxmlformats.org/officeDocument/2006/relationships/slideLayout" Target="../slideLayouts/slideLayout15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vmlDrawing" Target="../drawings/vmlDrawing34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4.bin"/><Relationship Id="rId4" Type="http://schemas.openxmlformats.org/officeDocument/2006/relationships/slideLayout" Target="../slideLayouts/slideLayout151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5.bin"/><Relationship Id="rId4" Type="http://schemas.openxmlformats.org/officeDocument/2006/relationships/slideLayout" Target="../slideLayouts/slideLayout151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6.bin"/><Relationship Id="rId4" Type="http://schemas.openxmlformats.org/officeDocument/2006/relationships/slideLayout" Target="../slideLayouts/slideLayout15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vmlDrawing" Target="../drawings/vmlDrawing37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7.bin"/><Relationship Id="rId4" Type="http://schemas.openxmlformats.org/officeDocument/2006/relationships/slideLayout" Target="../slideLayouts/slideLayout15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vmlDrawing" Target="../drawings/vmlDrawing38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8.bin"/><Relationship Id="rId4" Type="http://schemas.openxmlformats.org/officeDocument/2006/relationships/slideLayout" Target="../slideLayouts/slideLayout151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vmlDrawing" Target="../drawings/vmlDrawing39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9.bin"/><Relationship Id="rId4" Type="http://schemas.openxmlformats.org/officeDocument/2006/relationships/slideLayout" Target="../slideLayouts/slideLayout151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vmlDrawing" Target="../drawings/vmlDrawing40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0.bin"/><Relationship Id="rId4" Type="http://schemas.openxmlformats.org/officeDocument/2006/relationships/slideLayout" Target="../slideLayouts/slideLayout151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1.bin"/><Relationship Id="rId4" Type="http://schemas.openxmlformats.org/officeDocument/2006/relationships/slideLayout" Target="../slideLayouts/slideLayout1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vmlDrawing" Target="../drawings/vmlDrawing42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2.bin"/><Relationship Id="rId4" Type="http://schemas.openxmlformats.org/officeDocument/2006/relationships/slideLayout" Target="../slideLayouts/slideLayout151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vmlDrawing" Target="../drawings/vmlDrawing43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53.bin"/><Relationship Id="rId4" Type="http://schemas.openxmlformats.org/officeDocument/2006/relationships/slideLayout" Target="../slideLayouts/slideLayout15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6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4.bin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7.xml"/><Relationship Id="rId1" Type="http://schemas.openxmlformats.org/officeDocument/2006/relationships/vmlDrawing" Target="../drawings/vmlDrawing45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18.xml"/><Relationship Id="rId1" Type="http://schemas.openxmlformats.org/officeDocument/2006/relationships/vmlDrawing" Target="../drawings/vmlDrawing46.vml"/><Relationship Id="rId6" Type="http://schemas.openxmlformats.org/officeDocument/2006/relationships/image" Target="../media/image45.pn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56.bin"/></Relationships>
</file>

<file path=ppt/slides/_rels/slide1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tags" Target="../tags/tag120.xml"/><Relationship Id="rId7" Type="http://schemas.openxmlformats.org/officeDocument/2006/relationships/oleObject" Target="../embeddings/oleObject58.bin"/><Relationship Id="rId2" Type="http://schemas.openxmlformats.org/officeDocument/2006/relationships/tags" Target="../tags/tag119.xml"/><Relationship Id="rId1" Type="http://schemas.openxmlformats.org/officeDocument/2006/relationships/vmlDrawing" Target="../drawings/vmlDrawing47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57.bin"/><Relationship Id="rId4" Type="http://schemas.openxmlformats.org/officeDocument/2006/relationships/slideLayout" Target="../slideLayouts/slideLayout151.xml"/><Relationship Id="rId9" Type="http://schemas.openxmlformats.org/officeDocument/2006/relationships/image" Target="../media/image45.png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151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1.xml"/><Relationship Id="rId1" Type="http://schemas.openxmlformats.org/officeDocument/2006/relationships/vmlDrawing" Target="../drawings/vmlDrawing48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59.bin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2.xml"/><Relationship Id="rId1" Type="http://schemas.openxmlformats.org/officeDocument/2006/relationships/vmlDrawing" Target="../drawings/vmlDrawing49.vml"/><Relationship Id="rId5" Type="http://schemas.openxmlformats.org/officeDocument/2006/relationships/image" Target="../media/image51.wmf"/><Relationship Id="rId4" Type="http://schemas.openxmlformats.org/officeDocument/2006/relationships/oleObject" Target="../embeddings/oleObject60.bin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3.xml"/><Relationship Id="rId1" Type="http://schemas.openxmlformats.org/officeDocument/2006/relationships/vmlDrawing" Target="../drawings/vmlDrawing50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61.bin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24.xml"/><Relationship Id="rId1" Type="http://schemas.openxmlformats.org/officeDocument/2006/relationships/vmlDrawing" Target="../drawings/vmlDrawing51.vml"/><Relationship Id="rId5" Type="http://schemas.openxmlformats.org/officeDocument/2006/relationships/image" Target="../media/image53.wmf"/><Relationship Id="rId4" Type="http://schemas.openxmlformats.org/officeDocument/2006/relationships/oleObject" Target="../embeddings/oleObject6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1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1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5.png"/><Relationship Id="rId7" Type="http://schemas.openxmlformats.org/officeDocument/2006/relationships/image" Target="../media/image18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63.png"/><Relationship Id="rId4" Type="http://schemas.openxmlformats.org/officeDocument/2006/relationships/image" Target="../media/image93.png"/><Relationship Id="rId9" Type="http://schemas.openxmlformats.org/officeDocument/2006/relationships/image" Target="../media/image189.png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0.png"/><Relationship Id="rId9" Type="http://schemas.openxmlformats.org/officeDocument/2006/relationships/image" Target="../media/image205.png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ozs18ARNG6s?list=PL5Q2soXY2Zi8J58xLKBNFQFHRO3GrXxA9&amp;t=220" TargetMode="External"/><Relationship Id="rId2" Type="http://schemas.openxmlformats.org/officeDocument/2006/relationships/hyperlink" Target="https://youtu.be/0ks0PeaOUjE?list=PL5Q2soXY2Zi8J58xLKBNFQFHRO3GrXxA9&amp;t=4570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1.xml"/><Relationship Id="rId1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afari.ethz.ch/digitaltechnik/spring2019/lib/exe/fetch.php?media=gordon_moore_1965_article.pdf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5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3.tiff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5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people.inf.ethz.ch/omutlu/pub/staged-memory-scheduling_isca12.pdf" TargetMode="External"/><Relationship Id="rId3" Type="http://schemas.openxmlformats.org/officeDocument/2006/relationships/hyperlink" Target="https://safari.ethz.ch/digitaltechnik/spring2019/lib/exe/fetch.php?media=onur-digitaldesign-s19-how-to-do-the-paper-reviews.ppt" TargetMode="External"/><Relationship Id="rId7" Type="http://schemas.openxmlformats.org/officeDocument/2006/relationships/hyperlink" Target="https://safari.ethz.ch/digitaltechnik/spring2019/lib/exe/fetch.php?media=review-chapter-om-2.pdf" TargetMode="External"/><Relationship Id="rId2" Type="http://schemas.openxmlformats.org/officeDocument/2006/relationships/hyperlink" Target="https://safari.ethz.ch/digitaltechnik/spring2019/lib/exe/fetch.php?media=onur-digitaldesign-s19-how-to-do-the-paper-reviews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fari.ethz.ch/digitaltechnik/spring2019/lib/exe/fetch.php?media=review-chapter-om.pdf" TargetMode="External"/><Relationship Id="rId5" Type="http://schemas.openxmlformats.org/officeDocument/2006/relationships/hyperlink" Target="https://people.inf.ethz.ch/omutlu/pub/main-memory-scaling_springer15.pdf" TargetMode="External"/><Relationship Id="rId4" Type="http://schemas.openxmlformats.org/officeDocument/2006/relationships/hyperlink" Target="https://www.youtube.com/watch?v=tOL6FANAJ8c" TargetMode="External"/><Relationship Id="rId9" Type="http://schemas.openxmlformats.org/officeDocument/2006/relationships/hyperlink" Target="https://safari.ethz.ch/digitaltechnik/spring2019/lib/exe/fetch.php?media=review-sms.pdf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tags" Target="../tags/tag5.xml"/><Relationship Id="rId7" Type="http://schemas.openxmlformats.org/officeDocument/2006/relationships/oleObject" Target="../embeddings/oleObject2.bin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51.xml"/><Relationship Id="rId4" Type="http://schemas.openxmlformats.org/officeDocument/2006/relationships/tags" Target="../tags/tag6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8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9.wmf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notesSlide" Target="../notesSlides/notesSlide12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9.xml"/><Relationship Id="rId9" Type="http://schemas.openxmlformats.org/officeDocument/2006/relationships/oleObject" Target="../embeddings/oleObject4.bin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tags" Target="../tags/tag11.xml"/><Relationship Id="rId7" Type="http://schemas.openxmlformats.org/officeDocument/2006/relationships/oleObject" Target="../embeddings/oleObject6.bin"/><Relationship Id="rId12" Type="http://schemas.openxmlformats.org/officeDocument/2006/relationships/image" Target="../media/image29.wmf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notesSlide" Target="../notesSlides/notesSlide13.xml"/><Relationship Id="rId11" Type="http://schemas.openxmlformats.org/officeDocument/2006/relationships/oleObject" Target="../embeddings/oleObject8.bin"/><Relationship Id="rId5" Type="http://schemas.openxmlformats.org/officeDocument/2006/relationships/slideLayout" Target="../slideLayouts/slideLayout151.xml"/><Relationship Id="rId10" Type="http://schemas.openxmlformats.org/officeDocument/2006/relationships/image" Target="../media/image28.wmf"/><Relationship Id="rId4" Type="http://schemas.openxmlformats.org/officeDocument/2006/relationships/tags" Target="../tags/tag12.xml"/><Relationship Id="rId9" Type="http://schemas.openxmlformats.org/officeDocument/2006/relationships/oleObject" Target="../embeddings/oleObject7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1.xml"/><Relationship Id="rId4" Type="http://schemas.openxmlformats.org/officeDocument/2006/relationships/image" Target="../media/image25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1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9.bin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tags" Target="../tags/tag15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slideLayout" Target="../slideLayouts/slideLayout151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3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8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4.bin"/><Relationship Id="rId4" Type="http://schemas.openxmlformats.org/officeDocument/2006/relationships/notesSlide" Target="../notesSlides/notesSlide18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1.xml"/><Relationship Id="rId2" Type="http://schemas.openxmlformats.org/officeDocument/2006/relationships/tags" Target="../tags/tag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5.bin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tags" Target="../tags/tag21.xml"/><Relationship Id="rId7" Type="http://schemas.openxmlformats.org/officeDocument/2006/relationships/oleObject" Target="../embeddings/oleObject17.bin"/><Relationship Id="rId2" Type="http://schemas.openxmlformats.org/officeDocument/2006/relationships/tags" Target="../tags/tag2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16.bin"/><Relationship Id="rId4" Type="http://schemas.openxmlformats.org/officeDocument/2006/relationships/slideLayout" Target="../slideLayouts/slideLayout151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3.xml"/><Relationship Id="rId7" Type="http://schemas.openxmlformats.org/officeDocument/2006/relationships/oleObject" Target="../embeddings/oleObject19.bin"/><Relationship Id="rId2" Type="http://schemas.openxmlformats.org/officeDocument/2006/relationships/tags" Target="../tags/tag2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18.bin"/><Relationship Id="rId4" Type="http://schemas.openxmlformats.org/officeDocument/2006/relationships/slideLayout" Target="../slideLayouts/slideLayout151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5.xml"/><Relationship Id="rId7" Type="http://schemas.openxmlformats.org/officeDocument/2006/relationships/oleObject" Target="../embeddings/oleObject21.bin"/><Relationship Id="rId2" Type="http://schemas.openxmlformats.org/officeDocument/2006/relationships/tags" Target="../tags/tag2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0.bin"/><Relationship Id="rId4" Type="http://schemas.openxmlformats.org/officeDocument/2006/relationships/slideLayout" Target="../slideLayouts/slideLayout151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7.xml"/><Relationship Id="rId7" Type="http://schemas.openxmlformats.org/officeDocument/2006/relationships/oleObject" Target="../embeddings/oleObject23.bin"/><Relationship Id="rId2" Type="http://schemas.openxmlformats.org/officeDocument/2006/relationships/tags" Target="../tags/tag2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2.bin"/><Relationship Id="rId4" Type="http://schemas.openxmlformats.org/officeDocument/2006/relationships/slideLayout" Target="../slideLayouts/slideLayout151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tags" Target="../tags/tag29.xml"/><Relationship Id="rId7" Type="http://schemas.openxmlformats.org/officeDocument/2006/relationships/oleObject" Target="../embeddings/oleObject25.bin"/><Relationship Id="rId2" Type="http://schemas.openxmlformats.org/officeDocument/2006/relationships/tags" Target="../tags/tag28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24.bin"/><Relationship Id="rId4" Type="http://schemas.openxmlformats.org/officeDocument/2006/relationships/slideLayout" Target="../slideLayouts/slideLayout1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9.xml"/><Relationship Id="rId2" Type="http://schemas.openxmlformats.org/officeDocument/2006/relationships/tags" Target="../tags/tag30.xml"/><Relationship Id="rId1" Type="http://schemas.openxmlformats.org/officeDocument/2006/relationships/vmlDrawing" Target="../drawings/vmlDrawing16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3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5.xml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tags" Target="../tags/tag35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34.xml"/><Relationship Id="rId1" Type="http://schemas.openxmlformats.org/officeDocument/2006/relationships/vmlDrawing" Target="../drawings/vmlDrawing17.vml"/><Relationship Id="rId6" Type="http://schemas.openxmlformats.org/officeDocument/2006/relationships/slideLayout" Target="../slideLayouts/slideLayout151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9" Type="http://schemas.openxmlformats.org/officeDocument/2006/relationships/image" Target="../media/image39.w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3" Type="http://schemas.openxmlformats.org/officeDocument/2006/relationships/tags" Target="../tags/tag3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38.xml"/><Relationship Id="rId1" Type="http://schemas.openxmlformats.org/officeDocument/2006/relationships/vmlDrawing" Target="../drawings/vmlDrawing18.v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10" Type="http://schemas.openxmlformats.org/officeDocument/2006/relationships/image" Target="../media/image39.wmf"/><Relationship Id="rId4" Type="http://schemas.openxmlformats.org/officeDocument/2006/relationships/tags" Target="../tags/tag40.xml"/><Relationship Id="rId9" Type="http://schemas.openxmlformats.org/officeDocument/2006/relationships/oleObject" Target="../embeddings/oleObject28.bin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4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3.xml"/><Relationship Id="rId1" Type="http://schemas.openxmlformats.org/officeDocument/2006/relationships/vmlDrawing" Target="../drawings/vmlDrawing19.v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10" Type="http://schemas.openxmlformats.org/officeDocument/2006/relationships/image" Target="../media/image39.wmf"/><Relationship Id="rId4" Type="http://schemas.openxmlformats.org/officeDocument/2006/relationships/tags" Target="../tags/tag45.xml"/><Relationship Id="rId9" Type="http://schemas.openxmlformats.org/officeDocument/2006/relationships/oleObject" Target="../embeddings/oleObject29.bin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3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48.xml"/><Relationship Id="rId1" Type="http://schemas.openxmlformats.org/officeDocument/2006/relationships/vmlDrawing" Target="../drawings/vmlDrawing20.v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10" Type="http://schemas.openxmlformats.org/officeDocument/2006/relationships/image" Target="../media/image39.wmf"/><Relationship Id="rId4" Type="http://schemas.openxmlformats.org/officeDocument/2006/relationships/tags" Target="../tags/tag50.xml"/><Relationship Id="rId9" Type="http://schemas.openxmlformats.org/officeDocument/2006/relationships/oleObject" Target="../embeddings/oleObject30.bin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1.v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10" Type="http://schemas.openxmlformats.org/officeDocument/2006/relationships/image" Target="../media/image39.wmf"/><Relationship Id="rId4" Type="http://schemas.openxmlformats.org/officeDocument/2006/relationships/tags" Target="../tags/tag55.xml"/><Relationship Id="rId9" Type="http://schemas.openxmlformats.org/officeDocument/2006/relationships/oleObject" Target="../embeddings/oleObject31.bin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58.xml"/><Relationship Id="rId1" Type="http://schemas.openxmlformats.org/officeDocument/2006/relationships/vmlDrawing" Target="../drawings/vmlDrawing22.v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10" Type="http://schemas.openxmlformats.org/officeDocument/2006/relationships/image" Target="../media/image39.wmf"/><Relationship Id="rId4" Type="http://schemas.openxmlformats.org/officeDocument/2006/relationships/tags" Target="../tags/tag60.xml"/><Relationship Id="rId9" Type="http://schemas.openxmlformats.org/officeDocument/2006/relationships/oleObject" Target="../embeddings/oleObject32.bin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6.xml"/><Relationship Id="rId3" Type="http://schemas.openxmlformats.org/officeDocument/2006/relationships/tags" Target="../tags/tag64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3.xml"/><Relationship Id="rId1" Type="http://schemas.openxmlformats.org/officeDocument/2006/relationships/vmlDrawing" Target="../drawings/vmlDrawing23.v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10" Type="http://schemas.openxmlformats.org/officeDocument/2006/relationships/image" Target="../media/image39.wmf"/><Relationship Id="rId4" Type="http://schemas.openxmlformats.org/officeDocument/2006/relationships/tags" Target="../tags/tag65.xml"/><Relationship Id="rId9" Type="http://schemas.openxmlformats.org/officeDocument/2006/relationships/oleObject" Target="../embeddings/oleObject33.bin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7.xml"/><Relationship Id="rId3" Type="http://schemas.openxmlformats.org/officeDocument/2006/relationships/tags" Target="../tags/tag69.xml"/><Relationship Id="rId7" Type="http://schemas.openxmlformats.org/officeDocument/2006/relationships/slideLayout" Target="../slideLayouts/slideLayout151.xml"/><Relationship Id="rId2" Type="http://schemas.openxmlformats.org/officeDocument/2006/relationships/tags" Target="../tags/tag68.xml"/><Relationship Id="rId1" Type="http://schemas.openxmlformats.org/officeDocument/2006/relationships/vmlDrawing" Target="../drawings/vmlDrawing24.v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10" Type="http://schemas.openxmlformats.org/officeDocument/2006/relationships/image" Target="../media/image39.wmf"/><Relationship Id="rId4" Type="http://schemas.openxmlformats.org/officeDocument/2006/relationships/tags" Target="../tags/tag70.xml"/><Relationship Id="rId9" Type="http://schemas.openxmlformats.org/officeDocument/2006/relationships/oleObject" Target="../embeddings/oleObject34.bin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0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35.bin"/><Relationship Id="rId4" Type="http://schemas.openxmlformats.org/officeDocument/2006/relationships/slideLayout" Target="../slideLayouts/slideLayout1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325713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60C40-87F8-F640-AA4D-FDF48DBC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Example: Use of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B949-82E7-544B-A0EA-9493C3162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Imagine a wire connecting the CPU and memory</a:t>
            </a:r>
          </a:p>
          <a:p>
            <a:pPr lvl="1"/>
            <a:endParaRPr lang="en-US"/>
          </a:p>
          <a:p>
            <a:pPr lvl="1"/>
            <a:r>
              <a:rPr lang="en-US"/>
              <a:t>At any time only the CPU or the memory can place a value on the wire, both not both</a:t>
            </a:r>
          </a:p>
          <a:p>
            <a:pPr lvl="1"/>
            <a:endParaRPr lang="en-US"/>
          </a:p>
          <a:p>
            <a:pPr lvl="1"/>
            <a:r>
              <a:rPr lang="en-US"/>
              <a:t>You can have two </a:t>
            </a:r>
            <a:r>
              <a:rPr lang="en-US" err="1"/>
              <a:t>tri-state</a:t>
            </a:r>
            <a:r>
              <a:rPr lang="en-US"/>
              <a:t> buffers: one driven by CPU, the other memory; and ensure at most one is enabled at any time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6AE8B-916F-F749-906C-027E683EEF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822157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82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 txBox="1">
            <a:spLocks/>
          </p:cNvSpPr>
          <p:nvPr/>
        </p:nvSpPr>
        <p:spPr>
          <a:xfrm>
            <a:off x="6839174" y="64985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70</a:t>
            </a:r>
          </a:p>
        </p:txBody>
      </p:sp>
    </p:spTree>
    <p:extLst>
      <p:ext uri="{BB962C8B-B14F-4D97-AF65-F5344CB8AC3E}">
        <p14:creationId xmlns:p14="http://schemas.microsoft.com/office/powerpoint/2010/main" val="3440755361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06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62401" y="2569319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71</a:t>
            </a:r>
          </a:p>
        </p:txBody>
      </p:sp>
    </p:spTree>
    <p:extLst>
      <p:ext uri="{BB962C8B-B14F-4D97-AF65-F5344CB8AC3E}">
        <p14:creationId xmlns:p14="http://schemas.microsoft.com/office/powerpoint/2010/main" val="1250436399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30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3962399" y="2167467"/>
            <a:ext cx="4876799" cy="423334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72</a:t>
            </a:r>
          </a:p>
        </p:txBody>
      </p:sp>
    </p:spTree>
    <p:extLst>
      <p:ext uri="{BB962C8B-B14F-4D97-AF65-F5344CB8AC3E}">
        <p14:creationId xmlns:p14="http://schemas.microsoft.com/office/powerpoint/2010/main" val="396219240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54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962399" y="1781931"/>
            <a:ext cx="4876799" cy="80887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578661819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578" name="VISIO" r:id="rId6" imgW="2001299" imgH="1993667" progId="Visio.Drawing.6">
                  <p:embed/>
                </p:oleObj>
              </mc:Choice>
              <mc:Fallback>
                <p:oleObj name="VISIO" r:id="rId6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800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3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0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B1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B0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10" name="Group 191"/>
          <p:cNvGraphicFramePr>
            <a:graphicFrameLocks/>
          </p:cNvGraphicFramePr>
          <p:nvPr>
            <p:custDataLst>
              <p:tags r:id="rId4"/>
            </p:custDataLst>
            <p:extLst/>
          </p:nvPr>
        </p:nvGraphicFramePr>
        <p:xfrm>
          <a:off x="6324600" y="4236720"/>
          <a:ext cx="2514600" cy="1718514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5800" y="4876800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1447800" y="5334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1447800" y="5715000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3962400" y="2971800"/>
            <a:ext cx="4876799" cy="392490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68564679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6: Sequential Logic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6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284413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924800" cy="1752600"/>
          </a:xfrm>
        </p:spPr>
        <p:txBody>
          <a:bodyPr/>
          <a:lstStyle/>
          <a:p>
            <a:pPr algn="ctr"/>
            <a:r>
              <a:rPr lang="en-US" sz="3800" dirty="0"/>
              <a:t>We did not cover the remaining slides. They are for your preparation for the next lecture.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739195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			Schematic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979766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Schematic: State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36" y="2286000"/>
            <a:ext cx="762232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22736" y="3886200"/>
            <a:ext cx="801264" cy="457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1360259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State Register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25938" y="838200"/>
          <a:ext cx="1922462" cy="335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4602" name="VISIO" r:id="rId5" imgW="769378" imgH="1343359" progId="Visio.Drawing.6">
                  <p:embed/>
                </p:oleObj>
              </mc:Choice>
              <mc:Fallback>
                <p:oleObj name="VISIO" r:id="rId5" imgW="769378" imgH="1343359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5938" y="838200"/>
                        <a:ext cx="1922462" cy="3352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5299074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83-A42F-44CC-969A-F0F142B96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851900" cy="884238"/>
          </a:xfrm>
        </p:spPr>
        <p:txBody>
          <a:bodyPr/>
          <a:lstStyle/>
          <a:p>
            <a:r>
              <a:rPr lang="en-US" sz="3800" dirty="0"/>
              <a:t>Recall: Example Design with Tri-State Buffers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51E7-C7A9-402C-B463-5CBD5EB90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AF9CED-C1D7-49B5-BBB2-EA693ABFDC3B}"/>
              </a:ext>
            </a:extLst>
          </p:cNvPr>
          <p:cNvSpPr/>
          <p:nvPr/>
        </p:nvSpPr>
        <p:spPr>
          <a:xfrm>
            <a:off x="1905000" y="1767899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CPU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11EAC-66AA-4D6E-AFF5-CC614614A676}"/>
              </a:ext>
            </a:extLst>
          </p:cNvPr>
          <p:cNvGrpSpPr/>
          <p:nvPr/>
        </p:nvGrpSpPr>
        <p:grpSpPr>
          <a:xfrm>
            <a:off x="4724400" y="1828541"/>
            <a:ext cx="609600" cy="754636"/>
            <a:chOff x="3810000" y="2495692"/>
            <a:chExt cx="937010" cy="93330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8BB68FE-F94E-4DA4-9924-6B59D1E094E4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5D5041-7D82-4A58-9FAD-03AAC00B761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D8D5D-A182-432B-A9E9-F2F800A39601}"/>
              </a:ext>
            </a:extLst>
          </p:cNvPr>
          <p:cNvGrpSpPr/>
          <p:nvPr/>
        </p:nvGrpSpPr>
        <p:grpSpPr>
          <a:xfrm>
            <a:off x="4714875" y="4328157"/>
            <a:ext cx="609600" cy="754636"/>
            <a:chOff x="3810000" y="2495692"/>
            <a:chExt cx="937010" cy="93330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783F7FA-95B4-47C7-A710-4C6D4FE2631A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BA042C-0ADC-4D4E-94DE-8F6A163499C2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3E11630-B293-47B8-B940-1F302B80AEAC}"/>
              </a:ext>
            </a:extLst>
          </p:cNvPr>
          <p:cNvSpPr/>
          <p:nvPr/>
        </p:nvSpPr>
        <p:spPr>
          <a:xfrm>
            <a:off x="1905000" y="4267200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Memory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DDC90A-8A4A-4BBC-ACEA-9B8329D374B2}"/>
              </a:ext>
            </a:extLst>
          </p:cNvPr>
          <p:cNvCxnSpPr>
            <a:cxnSpLocks/>
          </p:cNvCxnSpPr>
          <p:nvPr/>
        </p:nvCxnSpPr>
        <p:spPr>
          <a:xfrm>
            <a:off x="5867400" y="1767838"/>
            <a:ext cx="0" cy="349370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A95937-5058-484A-86FD-7846721BACD6}"/>
              </a:ext>
            </a:extLst>
          </p:cNvPr>
          <p:cNvCxnSpPr>
            <a:stCxn id="7" idx="3"/>
            <a:endCxn id="5" idx="3"/>
          </p:cNvCxnSpPr>
          <p:nvPr/>
        </p:nvCxnSpPr>
        <p:spPr>
          <a:xfrm flipH="1" flipV="1">
            <a:off x="4114800" y="2301299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88BB6-9DEA-45A8-A7FA-93875D8D8347}"/>
              </a:ext>
            </a:extLst>
          </p:cNvPr>
          <p:cNvCxnSpPr/>
          <p:nvPr/>
        </p:nvCxnSpPr>
        <p:spPr>
          <a:xfrm flipH="1" flipV="1">
            <a:off x="4095750" y="4803884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3A92FD-2C75-4E65-A371-06475566427B}"/>
              </a:ext>
            </a:extLst>
          </p:cNvPr>
          <p:cNvCxnSpPr>
            <a:cxnSpLocks/>
          </p:cNvCxnSpPr>
          <p:nvPr/>
        </p:nvCxnSpPr>
        <p:spPr>
          <a:xfrm flipH="1">
            <a:off x="5334001" y="2301299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95B8991-3CE6-4417-8A1F-C257899392BC}"/>
              </a:ext>
            </a:extLst>
          </p:cNvPr>
          <p:cNvCxnSpPr>
            <a:cxnSpLocks/>
          </p:cNvCxnSpPr>
          <p:nvPr/>
        </p:nvCxnSpPr>
        <p:spPr>
          <a:xfrm flipH="1">
            <a:off x="5324476" y="4808570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C2D33A-A05C-4322-A60A-E17350DEC104}"/>
              </a:ext>
            </a:extLst>
          </p:cNvPr>
          <p:cNvSpPr txBox="1"/>
          <p:nvPr/>
        </p:nvSpPr>
        <p:spPr>
          <a:xfrm>
            <a:off x="4301495" y="396720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GateMem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25D12-0EC8-452B-B60E-378DE6131719}"/>
              </a:ext>
            </a:extLst>
          </p:cNvPr>
          <p:cNvSpPr txBox="1"/>
          <p:nvPr/>
        </p:nvSpPr>
        <p:spPr>
          <a:xfrm>
            <a:off x="4301495" y="145746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GateCPU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8DA2C-DD28-4E2E-BFB7-88C73B567F74}"/>
              </a:ext>
            </a:extLst>
          </p:cNvPr>
          <p:cNvSpPr txBox="1"/>
          <p:nvPr/>
        </p:nvSpPr>
        <p:spPr>
          <a:xfrm>
            <a:off x="5987419" y="4922988"/>
            <a:ext cx="163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Bus</a:t>
            </a:r>
          </a:p>
        </p:txBody>
      </p:sp>
    </p:spTree>
    <p:extLst>
      <p:ext uri="{BB962C8B-B14F-4D97-AF65-F5344CB8AC3E}">
        <p14:creationId xmlns:p14="http://schemas.microsoft.com/office/powerpoint/2010/main" val="887023635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Next State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28600" y="838200"/>
          <a:ext cx="6030913" cy="398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5626" name="VISIO" r:id="rId5" imgW="2462316" imgH="1628823" progId="Visio.Drawing.6">
                  <p:embed/>
                </p:oleObj>
              </mc:Choice>
              <mc:Fallback>
                <p:oleObj name="VISIO" r:id="rId5" imgW="246231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838200"/>
                        <a:ext cx="6030913" cy="3989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2286000" y="5029200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535319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5871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088227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535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027311" y="5864844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11281772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Schematic: Output Logic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838200"/>
          <a:ext cx="8458200" cy="3935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50" name="VISIO" r:id="rId5" imgW="3500366" imgH="1628823" progId="Visio.Drawing.6">
                  <p:embed/>
                </p:oleObj>
              </mc:Choice>
              <mc:Fallback>
                <p:oleObj name="VISIO" r:id="rId5" imgW="3500366" imgH="1628823" progId="Visio.Drawing.6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838200"/>
                        <a:ext cx="8458200" cy="3935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Straight Connector 6"/>
          <p:cNvCxnSpPr/>
          <p:nvPr/>
        </p:nvCxnSpPr>
        <p:spPr bwMode="auto">
          <a:xfrm>
            <a:off x="228600" y="4827588"/>
            <a:ext cx="8610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810000" y="4881564"/>
            <a:ext cx="228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L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endParaRPr kumimoji="0" lang="de-CH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572000" y="5338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4572000" y="5719764"/>
            <a:ext cx="30480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99689844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112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67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1978" y="3286897"/>
            <a:ext cx="908222" cy="31262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8380547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6" name="Content Placeholder 5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69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6" name="Content Placeholder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al 6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10" name="Oval 9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3" name="Oval 12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6" name="Oval 15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9" name="Arc 18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0" name="Straight Arrow Connector 19"/>
            <p:cNvCxnSpPr>
              <a:stCxn id="26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1" name="Group 20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2" name="Arc 21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4" name="Freeform 23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600199" y="3200400"/>
            <a:ext cx="20450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5208161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72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514600" y="3200400"/>
            <a:ext cx="113064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329315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115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74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645242" y="2991115"/>
            <a:ext cx="774358" cy="342204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4050825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116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77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4419599" y="3192943"/>
            <a:ext cx="90616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332874" y="3200400"/>
            <a:ext cx="704592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44663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117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794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105401" y="3205034"/>
            <a:ext cx="1619394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7192361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118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818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59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44237" y="3205034"/>
            <a:ext cx="680557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517093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119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4842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735366" y="3195867"/>
            <a:ext cx="846886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A0B3CA-A51C-4A4A-9560-5A0A28F88B9E}"/>
              </a:ext>
            </a:extLst>
          </p:cNvPr>
          <p:cNvSpPr txBox="1"/>
          <p:nvPr/>
        </p:nvSpPr>
        <p:spPr>
          <a:xfrm>
            <a:off x="350729" y="2757070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5607720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01A5-7C04-5E49-B422-84D13498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344C-D59F-3249-8E6E-CBBB33082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DEB1-F20D-A947-8B1F-E50729A33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E3695-751B-1544-A076-CC0818657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1111249"/>
            <a:ext cx="3806347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19499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120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5866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rgbClr val="F89BB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582526" y="3211012"/>
            <a:ext cx="1141343" cy="32565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042285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121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FSM Timing Diagram</a:t>
            </a:r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sz="half" idx="4294967295"/>
            <p:custDataLst>
              <p:tags r:id="rId3"/>
            </p:custDataLst>
            <p:extLst/>
          </p:nvPr>
        </p:nvGraphicFramePr>
        <p:xfrm>
          <a:off x="-152400" y="3200400"/>
          <a:ext cx="91440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6890" name="VISIO" r:id="rId5" imgW="5530670" imgH="2543223" progId="Visio.Drawing.6">
                  <p:embed/>
                </p:oleObj>
              </mc:Choice>
              <mc:Fallback>
                <p:oleObj name="VISIO" r:id="rId5" imgW="5530670" imgH="2543223" progId="Visio.Drawing.6">
                  <p:embed/>
                  <p:pic>
                    <p:nvPicPr>
                      <p:cNvPr id="5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200400"/>
                        <a:ext cx="9144000" cy="329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6050962" y="470250"/>
            <a:ext cx="838200" cy="8382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77247" y="552789"/>
            <a:ext cx="9856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yellow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: red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13155" y="468313"/>
            <a:ext cx="985630" cy="838200"/>
            <a:chOff x="4117285" y="1355035"/>
            <a:chExt cx="985630" cy="838200"/>
          </a:xfrm>
        </p:grpSpPr>
        <p:sp>
          <p:nvSpPr>
            <p:cNvPr id="9" name="Oval 8"/>
            <p:cNvSpPr/>
            <p:nvPr/>
          </p:nvSpPr>
          <p:spPr bwMode="auto">
            <a:xfrm>
              <a:off x="4191000" y="1355035"/>
              <a:ext cx="838200" cy="838200"/>
            </a:xfrm>
            <a:prstGeom prst="ellipse">
              <a:avLst/>
            </a:prstGeom>
            <a:solidFill>
              <a:srgbClr val="F89BB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17285" y="1437574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S1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529177" y="2007252"/>
            <a:ext cx="985630" cy="838200"/>
            <a:chOff x="2974285" y="2136627"/>
            <a:chExt cx="985630" cy="838200"/>
          </a:xfrm>
        </p:grpSpPr>
        <p:sp>
          <p:nvSpPr>
            <p:cNvPr id="12" name="Oval 11"/>
            <p:cNvSpPr/>
            <p:nvPr/>
          </p:nvSpPr>
          <p:spPr bwMode="auto">
            <a:xfrm>
              <a:off x="3048000" y="2136627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974285" y="2219166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S2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green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972986" y="1992107"/>
            <a:ext cx="985630" cy="838200"/>
            <a:chOff x="1837084" y="1232452"/>
            <a:chExt cx="985630" cy="838200"/>
          </a:xfrm>
        </p:grpSpPr>
        <p:sp>
          <p:nvSpPr>
            <p:cNvPr id="15" name="Oval 14"/>
            <p:cNvSpPr/>
            <p:nvPr/>
          </p:nvSpPr>
          <p:spPr bwMode="auto">
            <a:xfrm>
              <a:off x="1910799" y="1232452"/>
              <a:ext cx="838200" cy="83820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37084" y="1314991"/>
              <a:ext cx="98563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A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red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L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B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: yellow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735135" y="370533"/>
            <a:ext cx="308055" cy="326119"/>
            <a:chOff x="1108058" y="1186459"/>
            <a:chExt cx="308055" cy="326119"/>
          </a:xfrm>
        </p:grpSpPr>
        <p:sp>
          <p:nvSpPr>
            <p:cNvPr id="18" name="Arc 17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9" name="Straight Arrow Connector 18"/>
            <p:cNvCxnSpPr>
              <a:stCxn id="25" idx="2"/>
            </p:cNvCxnSpPr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0" name="Group 19"/>
          <p:cNvGrpSpPr/>
          <p:nvPr/>
        </p:nvGrpSpPr>
        <p:grpSpPr>
          <a:xfrm rot="10800000">
            <a:off x="7458052" y="2639973"/>
            <a:ext cx="308055" cy="326119"/>
            <a:chOff x="1108058" y="1186459"/>
            <a:chExt cx="308055" cy="326119"/>
          </a:xfrm>
        </p:grpSpPr>
        <p:sp>
          <p:nvSpPr>
            <p:cNvPr id="21" name="Arc 20"/>
            <p:cNvSpPr/>
            <p:nvPr/>
          </p:nvSpPr>
          <p:spPr bwMode="auto">
            <a:xfrm rot="245511">
              <a:off x="1108058" y="1186459"/>
              <a:ext cx="308055" cy="300829"/>
            </a:xfrm>
            <a:prstGeom prst="arc">
              <a:avLst>
                <a:gd name="adj1" fmla="val 9565068"/>
                <a:gd name="adj2" fmla="val 4719228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 bwMode="auto">
            <a:xfrm flipH="1">
              <a:off x="1203289" y="1486218"/>
              <a:ext cx="77807" cy="26360"/>
            </a:xfrm>
            <a:prstGeom prst="straightConnector1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3" name="Freeform 22"/>
          <p:cNvSpPr/>
          <p:nvPr/>
        </p:nvSpPr>
        <p:spPr bwMode="auto">
          <a:xfrm>
            <a:off x="6893785" y="748378"/>
            <a:ext cx="704999" cy="122914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 bwMode="auto">
          <a:xfrm rot="5400000">
            <a:off x="7739970" y="1593797"/>
            <a:ext cx="72009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Freeform 24"/>
          <p:cNvSpPr/>
          <p:nvPr/>
        </p:nvSpPr>
        <p:spPr bwMode="auto">
          <a:xfrm rot="10959104">
            <a:off x="6864129" y="2439140"/>
            <a:ext cx="732587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 bwMode="auto">
          <a:xfrm rot="16200000">
            <a:off x="6050298" y="1574272"/>
            <a:ext cx="692470" cy="138536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Freeform 26"/>
          <p:cNvSpPr/>
          <p:nvPr/>
        </p:nvSpPr>
        <p:spPr bwMode="auto">
          <a:xfrm rot="1804892">
            <a:off x="5779203" y="365067"/>
            <a:ext cx="536439" cy="50669"/>
          </a:xfrm>
          <a:custGeom>
            <a:avLst/>
            <a:gdLst>
              <a:gd name="connsiteX0" fmla="*/ 0 w 674370"/>
              <a:gd name="connsiteY0" fmla="*/ 138536 h 138536"/>
              <a:gd name="connsiteX1" fmla="*/ 285750 w 674370"/>
              <a:gd name="connsiteY1" fmla="*/ 1376 h 138536"/>
              <a:gd name="connsiteX2" fmla="*/ 674370 w 674370"/>
              <a:gd name="connsiteY2" fmla="*/ 64241 h 138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4370" h="138536">
                <a:moveTo>
                  <a:pt x="0" y="138536"/>
                </a:moveTo>
                <a:cubicBezTo>
                  <a:pt x="86677" y="76147"/>
                  <a:pt x="173355" y="13759"/>
                  <a:pt x="285750" y="1376"/>
                </a:cubicBezTo>
                <a:cubicBezTo>
                  <a:pt x="398145" y="-11007"/>
                  <a:pt x="674370" y="64241"/>
                  <a:pt x="674370" y="642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347" y="309481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Reset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93785" y="214193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3433" y="474028"/>
            <a:ext cx="350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61442" y="306487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979886" y="2397811"/>
            <a:ext cx="380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__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981825" y="2576005"/>
            <a:ext cx="336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91375" y="2787848"/>
            <a:ext cx="370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</a:t>
            </a:r>
            <a:r>
              <a: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</a:t>
            </a:r>
            <a:endParaRPr kumimoji="0" lang="en-US" sz="1800" b="0" i="1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B7985B-4641-984D-A108-6B11C46988CA}"/>
              </a:ext>
            </a:extLst>
          </p:cNvPr>
          <p:cNvSpPr txBox="1"/>
          <p:nvPr/>
        </p:nvSpPr>
        <p:spPr>
          <a:xfrm>
            <a:off x="653143" y="190512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See H&amp;H Chapter 3.4</a:t>
            </a:r>
          </a:p>
        </p:txBody>
      </p:sp>
    </p:spTree>
    <p:extLst>
      <p:ext uri="{BB962C8B-B14F-4D97-AF65-F5344CB8AC3E}">
        <p14:creationId xmlns:p14="http://schemas.microsoft.com/office/powerpoint/2010/main" val="19099747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Encoding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3535038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How do we encode the state bits?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Three common state binary encodings with different tradeoffs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Fully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1-Hot Encoded</a:t>
            </a:r>
          </a:p>
          <a:p>
            <a:pPr marL="1154112" lvl="2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Output Encoded</a:t>
            </a:r>
          </a:p>
          <a:p>
            <a:pPr marL="801687" lvl="1" indent="-457200">
              <a:buSzPct val="100000"/>
              <a:buFont typeface="+mj-lt"/>
              <a:buAutoNum type="arabicPeriod"/>
            </a:pPr>
            <a:endParaRPr lang="en-US" sz="18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Let’s see an example </a:t>
            </a:r>
            <a:r>
              <a:rPr lang="en-US" b="1" dirty="0">
                <a:ea typeface="Cambria" charset="0"/>
                <a:cs typeface="Cambria" charset="0"/>
              </a:rPr>
              <a:t>Swiss</a:t>
            </a:r>
            <a:r>
              <a:rPr lang="en-US" dirty="0">
                <a:ea typeface="Cambria" charset="0"/>
                <a:cs typeface="Cambria" charset="0"/>
              </a:rPr>
              <a:t> traffic light with 4 states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Green, Yellow, Red, </a:t>
            </a:r>
            <a:r>
              <a:rPr lang="en-US" dirty="0" err="1">
                <a:ea typeface="Cambria" charset="0"/>
                <a:cs typeface="Cambria" charset="0"/>
              </a:rPr>
              <a:t>Yellow+Red</a:t>
            </a:r>
            <a:endParaRPr lang="en-US" dirty="0">
              <a:ea typeface="Cambria" charset="0"/>
              <a:cs typeface="Cambria" charset="0"/>
            </a:endParaRP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lvl="1"/>
            <a:endParaRPr lang="en-US" sz="24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3382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57250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457249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2457248" y="572260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505200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628622" y="428696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628621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628620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676572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4799994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4799993" y="500478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4799992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862638" y="418608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5986060" y="428696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5986059" y="500478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986058" y="572260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687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4237"/>
            <a:ext cx="8915400" cy="5193723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Binary Encoding (Full Encoding):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Use the minimum number of bits used to encode all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 </a:t>
            </a:r>
            <a:r>
              <a:rPr lang="en-US" sz="2200" i="1" dirty="0">
                <a:ea typeface="Cambria" charset="0"/>
                <a:cs typeface="Cambria" charset="0"/>
              </a:rPr>
              <a:t>log</a:t>
            </a:r>
            <a:r>
              <a:rPr lang="en-US" sz="2200" i="1" baseline="-25000" dirty="0">
                <a:ea typeface="Cambria" charset="0"/>
                <a:cs typeface="Cambria" charset="0"/>
              </a:rPr>
              <a:t>2</a:t>
            </a:r>
            <a:r>
              <a:rPr lang="en-US" sz="2200" i="1" dirty="0">
                <a:ea typeface="Cambria" charset="0"/>
                <a:cs typeface="Cambria" charset="0"/>
              </a:rPr>
              <a:t>(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i="1" dirty="0">
                <a:ea typeface="Cambria" charset="0"/>
                <a:cs typeface="Cambria" charset="0"/>
              </a:rPr>
              <a:t>) </a:t>
            </a:r>
            <a:r>
              <a:rPr lang="en-US" sz="2200" dirty="0">
                <a:ea typeface="Cambria" charset="0"/>
                <a:cs typeface="Cambria" charset="0"/>
              </a:rPr>
              <a:t>bits to represent the states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00, 01, 10, 11</a:t>
            </a: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but not necessarily output logic or next state logic</a:t>
            </a:r>
          </a:p>
          <a:p>
            <a:pPr lvl="1"/>
            <a:endParaRPr lang="en-US" sz="1100" dirty="0">
              <a:ea typeface="Cambria" charset="0"/>
              <a:cs typeface="Cambria" charset="0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b="1" dirty="0">
                <a:ea typeface="Cambria" charset="0"/>
                <a:cs typeface="Cambria" charset="0"/>
              </a:rPr>
              <a:t>One-Hot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Each bit encodes a different state 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Uses </a:t>
            </a:r>
            <a:r>
              <a:rPr lang="en-US" sz="2200" i="1" dirty="0" err="1">
                <a:ea typeface="Cambria" charset="0"/>
                <a:cs typeface="Cambria" charset="0"/>
              </a:rPr>
              <a:t>num_states</a:t>
            </a:r>
            <a:r>
              <a:rPr lang="en-US" sz="2200" dirty="0">
                <a:ea typeface="Cambria" charset="0"/>
                <a:cs typeface="Cambria" charset="0"/>
              </a:rPr>
              <a:t> bits to represent the states</a:t>
            </a:r>
          </a:p>
          <a:p>
            <a:pPr lvl="2"/>
            <a:r>
              <a:rPr lang="en-US" sz="2200" dirty="0">
                <a:ea typeface="Cambria" charset="0"/>
                <a:cs typeface="Cambria" charset="0"/>
              </a:rPr>
              <a:t>Exactly 1 bit is “hot” for a given state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</a:t>
            </a:r>
            <a:r>
              <a:rPr lang="en-US" sz="2400" dirty="0">
                <a:ea typeface="Cambria" charset="0"/>
                <a:cs typeface="Cambria" charset="0"/>
              </a:rPr>
              <a:t> 0001, 0010, 0100, 1000</a:t>
            </a:r>
            <a:endParaRPr lang="en-US" sz="2400" i="1" dirty="0">
              <a:ea typeface="Cambria" charset="0"/>
              <a:cs typeface="Cambria" charset="0"/>
            </a:endParaRPr>
          </a:p>
          <a:p>
            <a:pPr lvl="1"/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Simplest design process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mr-IN" sz="2400" dirty="0">
                <a:ea typeface="Cambria" charset="0"/>
                <a:cs typeface="Cambria" charset="0"/>
              </a:rPr>
              <a:t>–</a:t>
            </a:r>
            <a:r>
              <a:rPr lang="en-US" sz="2400" dirty="0">
                <a:ea typeface="Cambria" charset="0"/>
                <a:cs typeface="Cambria" charset="0"/>
              </a:rPr>
              <a:t> very automatable</a:t>
            </a:r>
          </a:p>
          <a:p>
            <a:pPr lvl="1"/>
            <a:r>
              <a:rPr lang="en-US" sz="2400" b="1" dirty="0">
                <a:solidFill>
                  <a:srgbClr val="C00000"/>
                </a:solidFill>
                <a:ea typeface="Cambria" charset="0"/>
                <a:cs typeface="Cambria" charset="0"/>
              </a:rPr>
              <a:t>Maximizes</a:t>
            </a:r>
            <a:r>
              <a:rPr lang="en-US" sz="2400" dirty="0">
                <a:solidFill>
                  <a:srgbClr val="C00000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# flip-flops,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4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400" dirty="0">
                <a:ea typeface="Cambria" charset="0"/>
                <a:cs typeface="Cambria" charset="0"/>
              </a:rPr>
              <a:t>next state logic</a:t>
            </a:r>
          </a:p>
          <a:p>
            <a:pPr lvl="1"/>
            <a:endParaRPr lang="en-US" sz="1050" dirty="0">
              <a:ea typeface="Cambria" charset="0"/>
              <a:cs typeface="Cambria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509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36784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State Encoding (III)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3"/>
            </a:pPr>
            <a:r>
              <a:rPr lang="en-US" b="1" dirty="0">
                <a:ea typeface="Cambria" charset="0"/>
                <a:cs typeface="Cambria" charset="0"/>
              </a:rPr>
              <a:t>Output Encoding: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Outputs are </a:t>
            </a:r>
            <a:r>
              <a:rPr lang="en-US" sz="24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directly accessible </a:t>
            </a:r>
            <a:r>
              <a:rPr lang="en-US" sz="2400" dirty="0">
                <a:ea typeface="Cambria" charset="0"/>
                <a:cs typeface="Cambria" charset="0"/>
              </a:rPr>
              <a:t>in the state encoding</a:t>
            </a:r>
          </a:p>
          <a:p>
            <a:pPr lvl="2"/>
            <a:endParaRPr lang="en-US" sz="2200" dirty="0">
              <a:ea typeface="Cambria" charset="0"/>
              <a:cs typeface="Cambria" charset="0"/>
            </a:endParaRP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For example, since we have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outputs </a:t>
            </a:r>
            <a:r>
              <a:rPr lang="en-US" sz="2400" dirty="0">
                <a:ea typeface="Cambria" charset="0"/>
                <a:cs typeface="Cambria" charset="0"/>
              </a:rPr>
              <a:t>(light color), encode state with </a:t>
            </a:r>
            <a:r>
              <a:rPr lang="en-US" sz="2400" b="1" dirty="0">
                <a:solidFill>
                  <a:srgbClr val="0070C0"/>
                </a:solidFill>
                <a:ea typeface="Cambria" charset="0"/>
                <a:cs typeface="Cambria" charset="0"/>
              </a:rPr>
              <a:t>3 bits</a:t>
            </a:r>
            <a:r>
              <a:rPr lang="en-US" sz="2400" dirty="0">
                <a:ea typeface="Cambria" charset="0"/>
                <a:cs typeface="Cambria" charset="0"/>
              </a:rPr>
              <a:t>, where each bit represents a color</a:t>
            </a:r>
          </a:p>
          <a:p>
            <a:pPr lvl="1"/>
            <a:r>
              <a:rPr lang="en-US" sz="2400" i="1" dirty="0">
                <a:ea typeface="Cambria" charset="0"/>
                <a:cs typeface="Cambria" charset="0"/>
              </a:rPr>
              <a:t>Example states: </a:t>
            </a:r>
            <a:r>
              <a:rPr lang="en-US" sz="2400" dirty="0">
                <a:ea typeface="Cambria" charset="0"/>
                <a:cs typeface="Cambria" charset="0"/>
              </a:rPr>
              <a:t>001, 010, 100, 110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0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green</a:t>
            </a:r>
            <a:r>
              <a:rPr lang="en-US" dirty="0">
                <a:ea typeface="Cambria" charset="0"/>
                <a:cs typeface="Cambria" charset="0"/>
              </a:rPr>
              <a:t> light output, 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1</a:t>
            </a:r>
            <a:r>
              <a:rPr lang="en-US" dirty="0">
                <a:ea typeface="Cambria" charset="0"/>
                <a:cs typeface="Cambria" charset="0"/>
              </a:rPr>
              <a:t> encodes </a:t>
            </a:r>
            <a:r>
              <a:rPr lang="en-US" b="1" dirty="0">
                <a:ea typeface="Cambria" charset="0"/>
                <a:cs typeface="Cambria" charset="0"/>
              </a:rPr>
              <a:t>yellow</a:t>
            </a:r>
            <a:r>
              <a:rPr lang="en-US" dirty="0">
                <a:ea typeface="Cambria" charset="0"/>
                <a:cs typeface="Cambria" charset="0"/>
              </a:rPr>
              <a:t> light output</a:t>
            </a:r>
          </a:p>
          <a:p>
            <a:pPr lvl="2"/>
            <a:r>
              <a:rPr lang="en-US" dirty="0">
                <a:ea typeface="Cambria" charset="0"/>
                <a:cs typeface="Cambria" charset="0"/>
              </a:rPr>
              <a:t>Bit</a:t>
            </a:r>
            <a:r>
              <a:rPr lang="en-US" baseline="-25000" dirty="0">
                <a:ea typeface="Cambria" charset="0"/>
                <a:cs typeface="Cambria" charset="0"/>
              </a:rPr>
              <a:t>2 </a:t>
            </a:r>
            <a:r>
              <a:rPr lang="en-US" dirty="0">
                <a:ea typeface="Cambria" charset="0"/>
                <a:cs typeface="Cambria" charset="0"/>
              </a:rPr>
              <a:t>encodes </a:t>
            </a:r>
            <a:r>
              <a:rPr lang="en-US" b="1" dirty="0">
                <a:ea typeface="Cambria" charset="0"/>
                <a:cs typeface="Cambria" charset="0"/>
              </a:rPr>
              <a:t>red</a:t>
            </a:r>
            <a:r>
              <a:rPr lang="en-US" dirty="0">
                <a:ea typeface="Cambria" charset="0"/>
                <a:cs typeface="Cambria" charset="0"/>
              </a:rPr>
              <a:t> light output </a:t>
            </a:r>
          </a:p>
          <a:p>
            <a:pPr marL="671512" lvl="2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lvl="1"/>
            <a:r>
              <a:rPr lang="en-US" sz="26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Minimizes</a:t>
            </a:r>
            <a:r>
              <a:rPr lang="en-US" sz="2600" dirty="0">
                <a:solidFill>
                  <a:schemeClr val="accent6"/>
                </a:solidFill>
                <a:ea typeface="Cambria" charset="0"/>
                <a:cs typeface="Cambria" charset="0"/>
              </a:rPr>
              <a:t> </a:t>
            </a:r>
            <a:r>
              <a:rPr lang="en-US" sz="2600" dirty="0">
                <a:ea typeface="Cambria" charset="0"/>
                <a:cs typeface="Cambria" charset="0"/>
              </a:rPr>
              <a:t>output logic </a:t>
            </a:r>
          </a:p>
          <a:p>
            <a:pPr lvl="1"/>
            <a:r>
              <a:rPr lang="en-US" sz="2400" dirty="0">
                <a:ea typeface="Cambria" charset="0"/>
                <a:cs typeface="Cambria" charset="0"/>
              </a:rPr>
              <a:t>Only works for Moore Machines </a:t>
            </a:r>
            <a:r>
              <a:rPr lang="en-US" sz="2000" dirty="0">
                <a:ea typeface="Cambria" charset="0"/>
                <a:cs typeface="Cambria" charset="0"/>
              </a:rPr>
              <a:t>(output function of state)</a:t>
            </a:r>
            <a:endParaRPr lang="en-US" sz="2000" dirty="0">
              <a:cs typeface="Cambria" charset="0"/>
            </a:endParaRPr>
          </a:p>
          <a:p>
            <a:pPr lvl="1"/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222D7C-774D-1542-B8D6-99FE77B4501C}"/>
              </a:ext>
            </a:extLst>
          </p:cNvPr>
          <p:cNvSpPr txBox="1"/>
          <p:nvPr/>
        </p:nvSpPr>
        <p:spPr>
          <a:xfrm>
            <a:off x="304800" y="2389407"/>
            <a:ext cx="8382000" cy="25545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designer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must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carefully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choose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an encoding scheme to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optimize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the design under given constraints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4838327"/>
      </p:ext>
    </p:extLst>
  </p:cSld>
  <p:clrMapOvr>
    <a:masterClrMapping/>
  </p:clrMapOvr>
  <p:transition/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828800"/>
            <a:ext cx="7924800" cy="1752600"/>
          </a:xfrm>
        </p:spPr>
        <p:txBody>
          <a:bodyPr/>
          <a:lstStyle/>
          <a:p>
            <a:r>
              <a:rPr lang="en-US" dirty="0"/>
              <a:t>Moore vs. Mealy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229845"/>
      </p:ext>
    </p:extLst>
  </p:cSld>
  <p:clrMapOvr>
    <a:masterClrMapping/>
  </p:clrMapOvr>
  <p:transition/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Moore vs. Mealy FSMs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232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6275148"/>
      </p:ext>
    </p:extLst>
  </p:cSld>
  <p:clrMapOvr>
    <a:masterClrMapping/>
  </p:clrMapOvr>
  <p:transition/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56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2324100" y="4647405"/>
            <a:ext cx="5829300" cy="17533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6357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AF44-6926-2C47-9B1F-5638CF870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Using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AE83-EBE3-7549-ABD1-6C8441265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08AF-8D0C-E84C-B976-BC6365C3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37EED-D615-C141-805D-93F20392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28"/>
            <a:ext cx="4708519" cy="50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80C954-B167-F54F-A172-5F56FDD14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95375"/>
            <a:ext cx="2222500" cy="52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052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Moore vs. Mealy FSM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/>
              <a:t>Alyssa P. Hacker has a snail that crawls down a paper tape with 1’s and 0’s on it. </a:t>
            </a:r>
          </a:p>
          <a:p>
            <a:r>
              <a:rPr lang="en-US" sz="2200" dirty="0"/>
              <a:t>The snail smiles whenever the last four digits it has crawled over are </a:t>
            </a:r>
            <a:r>
              <a:rPr lang="en-US" sz="2200" dirty="0">
                <a:solidFill>
                  <a:srgbClr val="FF0000"/>
                </a:solidFill>
              </a:rPr>
              <a:t>1101</a:t>
            </a:r>
            <a:r>
              <a:rPr lang="en-US" sz="2200" dirty="0"/>
              <a:t>.  </a:t>
            </a:r>
          </a:p>
          <a:p>
            <a:r>
              <a:rPr lang="en-US" sz="2200" dirty="0"/>
              <a:t>Design Moore and Mealy FSMs of the snail’s brain.</a:t>
            </a:r>
          </a:p>
          <a:p>
            <a:endParaRPr lang="de-CH" sz="22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14600" y="2901949"/>
          <a:ext cx="5638800" cy="349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8280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2901949"/>
                        <a:ext cx="5638800" cy="349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38129"/>
      </p:ext>
    </p:extLst>
  </p:cSld>
  <p:clrMapOvr>
    <a:masterClrMapping/>
  </p:clrMapOvr>
  <p:transition/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Transition Diagrams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2286000" y="1331413"/>
          <a:ext cx="6172200" cy="246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11" name="VISIO" r:id="rId5" imgW="3848418" imgH="1535704" progId="Visio.Drawing.6">
                  <p:embed/>
                </p:oleObj>
              </mc:Choice>
              <mc:Fallback>
                <p:oleObj name="VISIO" r:id="rId5" imgW="3848418" imgH="1535704" progId="Visio.Drawing.6">
                  <p:embed/>
                  <p:pic>
                    <p:nvPicPr>
                      <p:cNvPr id="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331413"/>
                        <a:ext cx="6172200" cy="2462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2820988" y="3979862"/>
          <a:ext cx="5102225" cy="233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9312" name="VISIO" r:id="rId7" imgW="3045456" imgH="1395261" progId="Visio.Drawing.6">
                  <p:embed/>
                </p:oleObj>
              </mc:Choice>
              <mc:Fallback>
                <p:oleObj name="VISIO" r:id="rId7" imgW="3045456" imgH="1395261" progId="Visio.Drawing.6">
                  <p:embed/>
                  <p:pic>
                    <p:nvPicPr>
                      <p:cNvPr id="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0988" y="3979862"/>
                        <a:ext cx="5102225" cy="2338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18" y="3435350"/>
            <a:ext cx="1596824" cy="2905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B991824-6E89-B74E-91F8-9D3A1E28E3D5}"/>
              </a:ext>
            </a:extLst>
          </p:cNvPr>
          <p:cNvSpPr txBox="1"/>
          <p:nvPr/>
        </p:nvSpPr>
        <p:spPr>
          <a:xfrm>
            <a:off x="6400800" y="3668585"/>
            <a:ext cx="2762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What are the tradeoffs?</a:t>
            </a:r>
          </a:p>
        </p:txBody>
      </p:sp>
    </p:spTree>
    <p:extLst>
      <p:ext uri="{BB962C8B-B14F-4D97-AF65-F5344CB8AC3E}">
        <p14:creationId xmlns:p14="http://schemas.microsoft.com/office/powerpoint/2010/main" val="7400148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Design Procedure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Cambria" charset="0"/>
                <a:cs typeface="Cambria" charset="0"/>
              </a:rPr>
              <a:t>Determine</a:t>
            </a:r>
            <a:r>
              <a:rPr lang="en-US" sz="2000" dirty="0">
                <a:ea typeface="Cambria" charset="0"/>
                <a:cs typeface="Cambria" charset="0"/>
              </a:rPr>
              <a:t> all possible states of your machine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Develop</a:t>
            </a:r>
            <a:r>
              <a:rPr lang="en-US" sz="2000" dirty="0">
                <a:ea typeface="Cambria" charset="0"/>
                <a:cs typeface="Cambria" charset="0"/>
              </a:rPr>
              <a:t> a </a:t>
            </a:r>
            <a:r>
              <a:rPr lang="en-US" sz="2000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 transition diagram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Generally this is done from a textual description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You need to 1) determine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inputs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outputs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for each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state</a:t>
            </a:r>
            <a:r>
              <a:rPr lang="en-US" sz="18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1800" dirty="0">
                <a:ea typeface="Cambria" charset="0"/>
                <a:cs typeface="Cambria" charset="0"/>
              </a:rPr>
              <a:t>and      2) figure out how to get from one state to another</a:t>
            </a:r>
          </a:p>
          <a:p>
            <a:r>
              <a:rPr lang="en-US" sz="2000" b="1" dirty="0">
                <a:ea typeface="Cambria" charset="0"/>
                <a:cs typeface="Cambria" charset="0"/>
              </a:rPr>
              <a:t>Approach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Start by defining the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reset state </a:t>
            </a:r>
            <a:r>
              <a:rPr lang="en-US" sz="1800" dirty="0">
                <a:ea typeface="Cambria" charset="0"/>
                <a:cs typeface="Cambria" charset="0"/>
              </a:rPr>
              <a:t>and what happens from it </a:t>
            </a:r>
            <a:r>
              <a:rPr lang="mr-IN" sz="1800" dirty="0">
                <a:ea typeface="Cambria" charset="0"/>
                <a:cs typeface="Cambria" charset="0"/>
              </a:rPr>
              <a:t>–</a:t>
            </a:r>
            <a:r>
              <a:rPr lang="en-US" sz="1800" dirty="0">
                <a:ea typeface="Cambria" charset="0"/>
                <a:cs typeface="Cambria" charset="0"/>
              </a:rPr>
              <a:t> this is typically an easy point to start from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Then continue to add </a:t>
            </a:r>
            <a:r>
              <a:rPr lang="en-US" sz="1800" b="1" dirty="0">
                <a:ea typeface="Cambria" charset="0"/>
                <a:cs typeface="Cambria" charset="0"/>
              </a:rPr>
              <a:t>transitions</a:t>
            </a:r>
            <a:r>
              <a:rPr lang="en-US" sz="1800" dirty="0">
                <a:ea typeface="Cambria" charset="0"/>
                <a:cs typeface="Cambria" charset="0"/>
              </a:rPr>
              <a:t> and </a:t>
            </a:r>
            <a:r>
              <a:rPr lang="en-US" sz="1800" b="1" dirty="0">
                <a:ea typeface="Cambria" charset="0"/>
                <a:cs typeface="Cambria" charset="0"/>
              </a:rPr>
              <a:t>states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Picking </a:t>
            </a:r>
            <a:r>
              <a:rPr lang="en-US" sz="1800" b="1" dirty="0">
                <a:solidFill>
                  <a:srgbClr val="0070C0"/>
                </a:solidFill>
                <a:ea typeface="Cambria" charset="0"/>
                <a:cs typeface="Cambria" charset="0"/>
              </a:rPr>
              <a:t>good state names </a:t>
            </a:r>
            <a:r>
              <a:rPr lang="en-US" sz="1800" dirty="0">
                <a:ea typeface="Cambria" charset="0"/>
                <a:cs typeface="Cambria" charset="0"/>
              </a:rPr>
              <a:t>is very important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Building an FSM is </a:t>
            </a:r>
            <a:r>
              <a:rPr lang="en-US" sz="1800" b="1" dirty="0">
                <a:ea typeface="Cambria" charset="0"/>
                <a:cs typeface="Cambria" charset="0"/>
              </a:rPr>
              <a:t>like</a:t>
            </a:r>
            <a:r>
              <a:rPr lang="en-US" sz="1800" dirty="0">
                <a:ea typeface="Cambria" charset="0"/>
                <a:cs typeface="Cambria" charset="0"/>
              </a:rPr>
              <a:t> programming (but it </a:t>
            </a:r>
            <a:r>
              <a:rPr lang="en-US" sz="1800" i="1" dirty="0">
                <a:ea typeface="Cambria" charset="0"/>
                <a:cs typeface="Cambria" charset="0"/>
              </a:rPr>
              <a:t>is not</a:t>
            </a:r>
            <a:r>
              <a:rPr lang="en-US" sz="1800" dirty="0">
                <a:ea typeface="Cambria" charset="0"/>
                <a:cs typeface="Cambria" charset="0"/>
              </a:rPr>
              <a:t> programming!)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An FSM has a sequential “control-flow” like a program with conditionals and </a:t>
            </a:r>
            <a:r>
              <a:rPr lang="en-US" sz="1600" dirty="0" err="1">
                <a:ea typeface="Cambria" charset="0"/>
                <a:cs typeface="Cambria" charset="0"/>
              </a:rPr>
              <a:t>goto’s</a:t>
            </a:r>
            <a:r>
              <a:rPr lang="en-US" sz="1600" dirty="0">
                <a:ea typeface="Cambria" charset="0"/>
                <a:cs typeface="Cambria" charset="0"/>
              </a:rPr>
              <a:t> 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if-then-else construct is controlled by one or more inputs</a:t>
            </a:r>
          </a:p>
          <a:p>
            <a:pPr lvl="2"/>
            <a:r>
              <a:rPr lang="en-US" sz="1600" dirty="0">
                <a:ea typeface="Cambria" charset="0"/>
                <a:cs typeface="Cambria" charset="0"/>
              </a:rPr>
              <a:t>The outputs are controlled by the state or the inputs</a:t>
            </a:r>
          </a:p>
          <a:p>
            <a:pPr lvl="1"/>
            <a:r>
              <a:rPr lang="en-US" sz="1800" dirty="0">
                <a:ea typeface="Cambria" charset="0"/>
                <a:cs typeface="Cambria" charset="0"/>
              </a:rPr>
              <a:t>In hardware, we typically have many concurrent FSMs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9519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95F7C-F64A-0745-9BF4-5015E467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Processor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409CF-00FE-244B-B485-831033B1F5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63E98-38ED-3949-B456-1B264ED239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133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6">
            <a:extLst>
              <a:ext uri="{FF2B5EF4-FFF2-40B4-BE49-F238E27FC236}">
                <a16:creationId xmlns:a16="http://schemas.microsoft.com/office/drawing/2014/main" id="{5FD11181-CEC0-3B4A-ADEB-454D1661ED1A}"/>
              </a:ext>
            </a:extLst>
          </p:cNvPr>
          <p:cNvGrpSpPr>
            <a:grpSpLocks/>
          </p:cNvGrpSpPr>
          <p:nvPr/>
        </p:nvGrpSpPr>
        <p:grpSpPr bwMode="auto">
          <a:xfrm>
            <a:off x="2185989" y="914400"/>
            <a:ext cx="4653186" cy="5840361"/>
            <a:chOff x="2185616" y="914400"/>
            <a:chExt cx="4772768" cy="594360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08C382E-043C-A54A-9591-7EB8332FF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616" y="914400"/>
              <a:ext cx="4772768" cy="594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4">
              <a:extLst>
                <a:ext uri="{FF2B5EF4-FFF2-40B4-BE49-F238E27FC236}">
                  <a16:creationId xmlns:a16="http://schemas.microsoft.com/office/drawing/2014/main" id="{616F57AC-D154-9443-A2DA-B68FB4083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6600" y="1600200"/>
              <a:ext cx="1905000" cy="2819400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03ECEEAF-E058-7B4A-9A6E-23F9E87C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1600200"/>
              <a:ext cx="1600200" cy="2819400"/>
            </a:xfrm>
            <a:prstGeom prst="rect">
              <a:avLst/>
            </a:prstGeom>
            <a:solidFill>
              <a:srgbClr val="00B0F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" name="Rectangle 10">
              <a:extLst>
                <a:ext uri="{FF2B5EF4-FFF2-40B4-BE49-F238E27FC236}">
                  <a16:creationId xmlns:a16="http://schemas.microsoft.com/office/drawing/2014/main" id="{C6FBD1BA-D973-E74F-B4AF-1CC162C3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0400" y="5829300"/>
              <a:ext cx="914400" cy="647700"/>
            </a:xfrm>
            <a:prstGeom prst="rect">
              <a:avLst/>
            </a:prstGeom>
            <a:solidFill>
              <a:srgbClr val="00B050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91A1C0-3C0E-974D-8733-0F4F400B0EE6}"/>
                </a:ext>
              </a:extLst>
            </p:cNvPr>
            <p:cNvSpPr/>
            <p:nvPr/>
          </p:nvSpPr>
          <p:spPr bwMode="auto">
            <a:xfrm>
              <a:off x="4953059" y="5867400"/>
              <a:ext cx="914542" cy="6096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30FA2E8-5751-1247-8469-4FBE3C61A19E}"/>
                </a:ext>
              </a:extLst>
            </p:cNvPr>
            <p:cNvSpPr/>
            <p:nvPr/>
          </p:nvSpPr>
          <p:spPr bwMode="auto">
            <a:xfrm>
              <a:off x="5943813" y="5892800"/>
              <a:ext cx="914542" cy="609600"/>
            </a:xfrm>
            <a:prstGeom prst="rect">
              <a:avLst/>
            </a:prstGeom>
            <a:solidFill>
              <a:schemeClr val="accent5">
                <a:lumMod val="50000"/>
                <a:alpha val="2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7491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01113-D2E2-BA47-99D9-75C6E91E5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to Come: LC-3 Datapath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59AF2-96DF-0C4B-A3A2-A155D07FC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545A95-136F-E74C-9178-66DA0DAFB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3FCFE49-F7D8-9F40-A47B-CD8F660E719E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134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59B6D1-9C92-F748-B1C4-20698A7EC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801" y="955979"/>
            <a:ext cx="5071768" cy="572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38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Slides:</a:t>
            </a:r>
            <a:br>
              <a:rPr lang="en-US" dirty="0"/>
            </a:br>
            <a:r>
              <a:rPr lang="en-US" dirty="0"/>
              <a:t>Different Types of Flip Flops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133887"/>
      </p:ext>
    </p:extLst>
  </p:cSld>
  <p:clrMapOvr>
    <a:masterClrMapping/>
  </p:clrMapOvr>
  <p:transition/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Enabled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EN</a:t>
            </a:r>
          </a:p>
          <a:p>
            <a:pPr lvl="1"/>
            <a:r>
              <a:rPr lang="en-US" dirty="0"/>
              <a:t>The enable input (EN) controls when new data (D) is stored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1</a:t>
            </a:r>
            <a:r>
              <a:rPr lang="en-US" dirty="0"/>
              <a:t>:  D passes through to Q on the clock edge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EN = 0</a:t>
            </a:r>
            <a:r>
              <a:rPr lang="en-US" dirty="0"/>
              <a:t>:  the flip-flop retains its previous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828800" y="3657600"/>
          <a:ext cx="4723719" cy="260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424" name="VISIO" r:id="rId4" imgW="2129529" imgH="1175439" progId="Visio.Drawing.6">
                  <p:embed/>
                </p:oleObj>
              </mc:Choice>
              <mc:Fallback>
                <p:oleObj name="VISIO" r:id="rId4" imgW="2129529" imgH="117543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657600"/>
                        <a:ext cx="4723719" cy="260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876800" y="3733800"/>
            <a:ext cx="1524000" cy="2584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8337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 </a:t>
            </a:r>
            <a:r>
              <a:rPr lang="en-US" dirty="0"/>
              <a:t>CLK, D, Reset</a:t>
            </a:r>
          </a:p>
          <a:p>
            <a:pPr lvl="1"/>
            <a:r>
              <a:rPr lang="en-US" dirty="0"/>
              <a:t>The Reset is used to set the output to 0.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1: </a:t>
            </a:r>
            <a:r>
              <a:rPr lang="en-US" dirty="0"/>
              <a:t>Q is forced to 0 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Reset = 0: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3115"/>
          <a:ext cx="3611562" cy="305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5448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3115"/>
                        <a:ext cx="3611562" cy="305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16661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Resettable Flip-Flops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types:</a:t>
            </a:r>
          </a:p>
          <a:p>
            <a:pPr lvl="1"/>
            <a:r>
              <a:rPr lang="en-US" b="1" dirty="0"/>
              <a:t>Synchronous</a:t>
            </a:r>
            <a:r>
              <a:rPr lang="en-US" dirty="0"/>
              <a:t>: resets at the clock edge only</a:t>
            </a:r>
          </a:p>
          <a:p>
            <a:pPr lvl="1"/>
            <a:r>
              <a:rPr lang="en-US" b="1" dirty="0"/>
              <a:t>Asynchronous</a:t>
            </a:r>
            <a:r>
              <a:rPr lang="en-US" dirty="0"/>
              <a:t>: resets immediately when Reset = 1</a:t>
            </a:r>
          </a:p>
          <a:p>
            <a:r>
              <a:rPr lang="en-US" dirty="0"/>
              <a:t>Asynchronously resettable flip-flop requires changing the internal circuitry of the flip-flop (see Exercise 3.10)</a:t>
            </a:r>
          </a:p>
          <a:p>
            <a:r>
              <a:rPr lang="en-US" dirty="0"/>
              <a:t>Synchronously resettable flip-flop?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667000" y="3784547"/>
          <a:ext cx="3526779" cy="2470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6472" name="VISIO" r:id="rId4" imgW="1514332" imgH="1060948" progId="Visio.Drawing.6">
                  <p:embed/>
                </p:oleObj>
              </mc:Choice>
              <mc:Fallback>
                <p:oleObj name="VISIO" r:id="rId4" imgW="1514332" imgH="106094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784547"/>
                        <a:ext cx="3526779" cy="24702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1685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Settable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Inputs:</a:t>
            </a:r>
            <a:r>
              <a:rPr lang="en-US" dirty="0"/>
              <a:t> CLK, D, Set</a:t>
            </a:r>
          </a:p>
          <a:p>
            <a:r>
              <a:rPr lang="en-US" b="1" dirty="0"/>
              <a:t>Function: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1</a:t>
            </a:r>
            <a:r>
              <a:rPr lang="en-US" dirty="0"/>
              <a:t>: Q is set to 1 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Set = 0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the flip-flop behaves like an ordinary D flip-flop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590800" y="3124200"/>
          <a:ext cx="330517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7496" name="VISIO" r:id="rId4" imgW="1067054" imgH="903714" progId="Visio.Drawing.6">
                  <p:embed/>
                </p:oleObj>
              </mc:Choice>
              <mc:Fallback>
                <p:oleObj name="VISIO" r:id="rId4" imgW="1067054" imgH="90371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124200"/>
                        <a:ext cx="3305175" cy="2798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6734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A0D79-EAE3-344B-81C4-77BEA459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90473"/>
            <a:ext cx="3146612" cy="4383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311B5-CCD0-0145-89C2-41EA3640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17" y="2667000"/>
            <a:ext cx="536804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944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388443"/>
      </p:ext>
    </p:extLst>
  </p:cSld>
  <p:clrMapOvr>
    <a:masterClrMapping/>
  </p:clrMapOvr>
  <p:transition/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986192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2987-3B9B-4130-838D-A94E885E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F236E-F139-4ED1-8E66-B9985E0E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746" marR="39290" indent="-257746" defTabSz="905255">
              <a:defRPr sz="2376"/>
            </a:pPr>
            <a:r>
              <a:rPr lang="en-US"/>
              <a:t>One example</a:t>
            </a:r>
          </a:p>
          <a:p>
            <a:pPr marL="0" marR="39290" indent="0" defTabSz="905255">
              <a:buSzTx/>
              <a:buNone/>
              <a:defRPr sz="2376"/>
            </a:pPr>
            <a:r>
              <a:rPr lang="en-US"/>
              <a:t>     </a:t>
            </a:r>
            <a:endParaRPr lang="en-US">
              <a:solidFill>
                <a:srgbClr val="DA273E"/>
              </a:solidFill>
              <a:uFill>
                <a:solidFill>
                  <a:srgbClr val="DA273E"/>
                </a:solidFill>
              </a:uFill>
            </a:endParaRPr>
          </a:p>
          <a:p>
            <a:pPr marL="257746" marR="39290" indent="-257746" defTabSz="905255">
              <a:defRPr sz="2376"/>
            </a:pPr>
            <a:r>
              <a:rPr lang="en-US"/>
              <a:t>Problem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0000FF"/>
                </a:solidFill>
              </a:rPr>
              <a:t>Easy</a:t>
            </a:r>
            <a:r>
              <a:rPr lang="en-US"/>
              <a:t> to see how to apply Uniting Theorem…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en-US"/>
              <a:t> to know if you applied it in all the right places…</a:t>
            </a:r>
          </a:p>
          <a:p>
            <a:pPr marL="490347" marR="39290" lvl="1" indent="-238886" defTabSz="905255">
              <a:defRPr sz="1782"/>
            </a:pPr>
            <a:r>
              <a:rPr lang="en-US"/>
              <a:t>…especially in a function of many more variables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Question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Is there an easier way to find potential simplifications?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i.e., potential applications of Uniting Theorem…? 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Answer</a:t>
            </a:r>
          </a:p>
          <a:p>
            <a:pPr marL="490347" marR="39290" lvl="1" indent="-238886" defTabSz="905255">
              <a:defRPr sz="1782"/>
            </a:pPr>
            <a:r>
              <a:rPr lang="en-US"/>
              <a:t>Need an intrinsically </a:t>
            </a:r>
            <a:r>
              <a:rPr lang="en-US" i="1"/>
              <a:t>geometric</a:t>
            </a:r>
            <a:r>
              <a:rPr lang="en-US"/>
              <a:t> representation for Boolean f( ) </a:t>
            </a:r>
          </a:p>
          <a:p>
            <a:pPr marL="490347" marR="39290" lvl="1" indent="-238886" defTabSz="905255">
              <a:defRPr sz="1782"/>
            </a:pPr>
            <a:r>
              <a:rPr lang="en-US"/>
              <a:t>Something we can draw, see…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3D08D-446B-4597-B6D6-BBD8A304A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/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𝑪𝒐𝒖𝒕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4523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12D3-9225-4089-BF26-AD6BD9ED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Karnaugh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00ADC-2FD9-47F9-9AC4-FFF4EEEF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Karnaugh Map (K-map) method</a:t>
            </a:r>
          </a:p>
          <a:p>
            <a:pPr lvl="1"/>
            <a:r>
              <a:rPr lang="en-US"/>
              <a:t>K-map is an alternative method of representing the </a:t>
            </a:r>
            <a:r>
              <a:rPr lang="en-US">
                <a:solidFill>
                  <a:srgbClr val="0000FF"/>
                </a:solidFill>
              </a:rPr>
              <a:t>truth table </a:t>
            </a:r>
            <a:r>
              <a:rPr lang="en-US"/>
              <a:t>that helps </a:t>
            </a:r>
            <a:r>
              <a:rPr lang="en-US">
                <a:solidFill>
                  <a:srgbClr val="FF0000"/>
                </a:solidFill>
              </a:rPr>
              <a:t>visualize adjacencies </a:t>
            </a:r>
            <a:r>
              <a:rPr lang="en-US"/>
              <a:t>in up to 6 dimensions</a:t>
            </a:r>
          </a:p>
          <a:p>
            <a:pPr lvl="1"/>
            <a:r>
              <a:rPr lang="en-US"/>
              <a:t>Physical adjacency ↔ Logical adjacency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34B46-8618-407C-BEC9-5EA6C2CC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2-variable…">
            <a:extLst>
              <a:ext uri="{FF2B5EF4-FFF2-40B4-BE49-F238E27FC236}">
                <a16:creationId xmlns:a16="http://schemas.microsoft.com/office/drawing/2014/main" id="{7CA2DDD4-2793-431A-BE71-B24275294644}"/>
              </a:ext>
            </a:extLst>
          </p:cNvPr>
          <p:cNvSpPr txBox="1"/>
          <p:nvPr/>
        </p:nvSpPr>
        <p:spPr>
          <a:xfrm>
            <a:off x="-457200" y="2898129"/>
            <a:ext cx="36937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2-variable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K-map</a:t>
            </a:r>
          </a:p>
        </p:txBody>
      </p:sp>
      <p:grpSp>
        <p:nvGrpSpPr>
          <p:cNvPr id="24" name="Group">
            <a:extLst>
              <a:ext uri="{FF2B5EF4-FFF2-40B4-BE49-F238E27FC236}">
                <a16:creationId xmlns:a16="http://schemas.microsoft.com/office/drawing/2014/main" id="{C4FB8436-367C-4BBF-9191-AB6090B8000F}"/>
              </a:ext>
            </a:extLst>
          </p:cNvPr>
          <p:cNvGrpSpPr/>
          <p:nvPr/>
        </p:nvGrpSpPr>
        <p:grpSpPr>
          <a:xfrm>
            <a:off x="495693" y="2743200"/>
            <a:ext cx="1524000" cy="1625600"/>
            <a:chOff x="1292859" y="568960"/>
            <a:chExt cx="1523999" cy="1625599"/>
          </a:xfrm>
        </p:grpSpPr>
        <p:graphicFrame>
          <p:nvGraphicFramePr>
            <p:cNvPr id="25" name="Table">
              <a:extLst>
                <a:ext uri="{FF2B5EF4-FFF2-40B4-BE49-F238E27FC236}">
                  <a16:creationId xmlns:a16="http://schemas.microsoft.com/office/drawing/2014/main" id="{92115548-A3D1-450F-9A04-5B61CA549957}"/>
                </a:ext>
              </a:extLst>
            </p:cNvPr>
            <p:cNvGraphicFramePr/>
            <p:nvPr/>
          </p:nvGraphicFramePr>
          <p:xfrm>
            <a:off x="1292859" y="568960"/>
            <a:ext cx="1523999" cy="1625599"/>
          </p:xfrm>
          <a:graphic>
            <a:graphicData uri="http://schemas.openxmlformats.org/drawingml/2006/table">
              <a:tbl>
                <a:tblPr/>
                <a:tblGrid>
                  <a:gridCol w="254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540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marR="39686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6" name="Line">
              <a:extLst>
                <a:ext uri="{FF2B5EF4-FFF2-40B4-BE49-F238E27FC236}">
                  <a16:creationId xmlns:a16="http://schemas.microsoft.com/office/drawing/2014/main" id="{EF8B84ED-CE90-4CA3-840F-A355BFF412AF}"/>
                </a:ext>
              </a:extLst>
            </p:cNvPr>
            <p:cNvSpPr/>
            <p:nvPr/>
          </p:nvSpPr>
          <p:spPr>
            <a:xfrm>
              <a:off x="1369059" y="1026160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7" name="Numbering Scheme: 00, 01, 11, 10   is called a…">
            <a:extLst>
              <a:ext uri="{FF2B5EF4-FFF2-40B4-BE49-F238E27FC236}">
                <a16:creationId xmlns:a16="http://schemas.microsoft.com/office/drawing/2014/main" id="{B2A62D92-C95B-4AA1-B70D-6C4D0BFC0036}"/>
              </a:ext>
            </a:extLst>
          </p:cNvPr>
          <p:cNvSpPr txBox="1"/>
          <p:nvPr/>
        </p:nvSpPr>
        <p:spPr>
          <a:xfrm>
            <a:off x="1675810" y="5425595"/>
            <a:ext cx="6642844" cy="757643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Numbering Scheme: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00, 01, 11, 10  is called a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“Gray Code” — only a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single </a:t>
            </a: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bit (variable)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changes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             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from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one code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word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and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next code word</a:t>
            </a:r>
          </a:p>
        </p:txBody>
      </p:sp>
      <p:graphicFrame>
        <p:nvGraphicFramePr>
          <p:cNvPr id="28" name="Table">
            <a:extLst>
              <a:ext uri="{FF2B5EF4-FFF2-40B4-BE49-F238E27FC236}">
                <a16:creationId xmlns:a16="http://schemas.microsoft.com/office/drawing/2014/main" id="{50CE3DC1-78D9-476B-969E-B50C3FC6D95D}"/>
              </a:ext>
            </a:extLst>
          </p:cNvPr>
          <p:cNvGraphicFramePr/>
          <p:nvPr/>
        </p:nvGraphicFramePr>
        <p:xfrm>
          <a:off x="5842000" y="28194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3-variable…">
            <a:extLst>
              <a:ext uri="{FF2B5EF4-FFF2-40B4-BE49-F238E27FC236}">
                <a16:creationId xmlns:a16="http://schemas.microsoft.com/office/drawing/2014/main" id="{807764D0-3171-45D2-AD58-F8212B763431}"/>
              </a:ext>
            </a:extLst>
          </p:cNvPr>
          <p:cNvSpPr txBox="1"/>
          <p:nvPr/>
        </p:nvSpPr>
        <p:spPr>
          <a:xfrm>
            <a:off x="3247489" y="2898129"/>
            <a:ext cx="21352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8100" marR="38100" indent="0" algn="ctr" defTabSz="914400" fontAlgn="auto" latinLnBrk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kumimoji="0" sz="1800" b="1" i="0" u="none" strike="noStrike" cap="none" spc="0" normalizeH="0" baseline="0">
                <a:ln>
                  <a:noFill/>
                </a:ln>
                <a:solidFill>
                  <a:srgbClr val="DA273E"/>
                </a:solidFill>
                <a:effectLst/>
                <a:uFill>
                  <a:solidFill>
                    <a:srgbClr val="DA273E"/>
                  </a:solidFill>
                </a:uFill>
                <a:latin typeface="+mn-lt"/>
                <a:ea typeface="Arial"/>
                <a:cs typeface="Arial"/>
              </a:defRPr>
            </a:lvl1pPr>
            <a:lvl2pPr marL="0" marR="0" indent="2286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2pPr>
            <a:lvl3pPr marL="0" marR="0" indent="4572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3pPr>
            <a:lvl4pPr marL="0" marR="0" indent="6858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4pPr>
            <a:lvl5pPr marL="0" marR="0" indent="9144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5pPr>
            <a:lvl6pPr marL="0" marR="0" indent="11430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6pPr>
            <a:lvl7pPr marL="0" marR="0" indent="13716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7pPr>
            <a:lvl8pPr marL="0" marR="0" indent="16002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8pPr>
            <a:lvl9pPr marL="0" marR="0" indent="18288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3-variable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K-map</a:t>
            </a:r>
          </a:p>
        </p:txBody>
      </p:sp>
      <p:sp>
        <p:nvSpPr>
          <p:cNvPr id="30" name="4-variable…">
            <a:extLst>
              <a:ext uri="{FF2B5EF4-FFF2-40B4-BE49-F238E27FC236}">
                <a16:creationId xmlns:a16="http://schemas.microsoft.com/office/drawing/2014/main" id="{DC10EFB5-4342-44CA-A0D7-743B9F3F12BE}"/>
              </a:ext>
            </a:extLst>
          </p:cNvPr>
          <p:cNvSpPr txBox="1"/>
          <p:nvPr/>
        </p:nvSpPr>
        <p:spPr>
          <a:xfrm>
            <a:off x="6324600" y="2898129"/>
            <a:ext cx="2087111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4-variable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K-map</a:t>
            </a:r>
          </a:p>
        </p:txBody>
      </p: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10E657E5-89C4-4B7D-94BA-CFDF5F8C2EF4}"/>
              </a:ext>
            </a:extLst>
          </p:cNvPr>
          <p:cNvGraphicFramePr/>
          <p:nvPr/>
        </p:nvGraphicFramePr>
        <p:xfrm>
          <a:off x="2652349" y="2862259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/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/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/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/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/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/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Line">
            <a:extLst>
              <a:ext uri="{FF2B5EF4-FFF2-40B4-BE49-F238E27FC236}">
                <a16:creationId xmlns:a16="http://schemas.microsoft.com/office/drawing/2014/main" id="{562D8477-2099-46A4-80CD-0A79F42C48D1}"/>
              </a:ext>
            </a:extLst>
          </p:cNvPr>
          <p:cNvSpPr/>
          <p:nvPr/>
        </p:nvSpPr>
        <p:spPr>
          <a:xfrm>
            <a:off x="2765480" y="3360420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23947D2F-BFD1-461C-A21E-AB988BA8BD72}"/>
              </a:ext>
            </a:extLst>
          </p:cNvPr>
          <p:cNvSpPr/>
          <p:nvPr/>
        </p:nvSpPr>
        <p:spPr>
          <a:xfrm>
            <a:off x="5942669" y="33100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5906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Line"/>
          <p:cNvSpPr/>
          <p:nvPr/>
        </p:nvSpPr>
        <p:spPr>
          <a:xfrm>
            <a:off x="6015467" y="2654524"/>
            <a:ext cx="574064" cy="114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31"/>
                </a:moveTo>
                <a:cubicBezTo>
                  <a:pt x="0" y="2931"/>
                  <a:pt x="617" y="0"/>
                  <a:pt x="9566" y="0"/>
                </a:cubicBezTo>
                <a:cubicBezTo>
                  <a:pt x="18514" y="0"/>
                  <a:pt x="21600" y="3394"/>
                  <a:pt x="21600" y="10029"/>
                </a:cubicBezTo>
                <a:cubicBezTo>
                  <a:pt x="21600" y="16663"/>
                  <a:pt x="18206" y="21600"/>
                  <a:pt x="9566" y="21600"/>
                </a:cubicBezTo>
                <a:cubicBezTo>
                  <a:pt x="926" y="21600"/>
                  <a:pt x="1543" y="20057"/>
                  <a:pt x="617" y="18823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3" name="Karnaugh Map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Karnaugh Map Methods</a:t>
            </a:r>
          </a:p>
        </p:txBody>
      </p:sp>
      <p:sp>
        <p:nvSpPr>
          <p:cNvPr id="41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5" name="Adjacent"/>
          <p:cNvSpPr txBox="1"/>
          <p:nvPr/>
        </p:nvSpPr>
        <p:spPr>
          <a:xfrm>
            <a:off x="5666765" y="1346488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346" name="Oval"/>
          <p:cNvSpPr/>
          <p:nvPr/>
        </p:nvSpPr>
        <p:spPr>
          <a:xfrm>
            <a:off x="6036653" y="2846676"/>
            <a:ext cx="215900" cy="7493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62B6B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7" name="Line"/>
          <p:cNvSpPr/>
          <p:nvPr/>
        </p:nvSpPr>
        <p:spPr>
          <a:xfrm flipH="1">
            <a:off x="4792053" y="2833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Line"/>
          <p:cNvSpPr/>
          <p:nvPr/>
        </p:nvSpPr>
        <p:spPr>
          <a:xfrm flipH="1">
            <a:off x="4779353" y="36213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55" name="Group"/>
          <p:cNvGrpSpPr/>
          <p:nvPr/>
        </p:nvGrpSpPr>
        <p:grpSpPr>
          <a:xfrm>
            <a:off x="4704740" y="2835553"/>
            <a:ext cx="88901" cy="773123"/>
            <a:chOff x="0" y="0"/>
            <a:chExt cx="88899" cy="773122"/>
          </a:xfrm>
        </p:grpSpPr>
        <p:grpSp>
          <p:nvGrpSpPr>
            <p:cNvPr id="351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49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0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54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2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3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2" name="Group"/>
          <p:cNvGrpSpPr/>
          <p:nvPr/>
        </p:nvGrpSpPr>
        <p:grpSpPr>
          <a:xfrm>
            <a:off x="5009540" y="2848253"/>
            <a:ext cx="88901" cy="773123"/>
            <a:chOff x="0" y="0"/>
            <a:chExt cx="88899" cy="773122"/>
          </a:xfrm>
        </p:grpSpPr>
        <p:grpSp>
          <p:nvGrpSpPr>
            <p:cNvPr id="358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56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7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1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9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0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9" name="Group"/>
          <p:cNvGrpSpPr/>
          <p:nvPr/>
        </p:nvGrpSpPr>
        <p:grpSpPr>
          <a:xfrm>
            <a:off x="5327040" y="2835553"/>
            <a:ext cx="88901" cy="773123"/>
            <a:chOff x="0" y="0"/>
            <a:chExt cx="88899" cy="773122"/>
          </a:xfrm>
        </p:grpSpPr>
        <p:grpSp>
          <p:nvGrpSpPr>
            <p:cNvPr id="365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63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4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8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66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7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76" name="Group"/>
          <p:cNvGrpSpPr/>
          <p:nvPr/>
        </p:nvGrpSpPr>
        <p:grpSpPr>
          <a:xfrm>
            <a:off x="5669940" y="2848253"/>
            <a:ext cx="88901" cy="773123"/>
            <a:chOff x="0" y="0"/>
            <a:chExt cx="88899" cy="773122"/>
          </a:xfrm>
        </p:grpSpPr>
        <p:grpSp>
          <p:nvGrpSpPr>
            <p:cNvPr id="372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70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1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75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73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4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sp>
        <p:nvSpPr>
          <p:cNvPr id="377" name="Line"/>
          <p:cNvSpPr/>
          <p:nvPr/>
        </p:nvSpPr>
        <p:spPr>
          <a:xfrm flipH="1">
            <a:off x="4677753" y="3214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000"/>
          <p:cNvSpPr txBox="1"/>
          <p:nvPr/>
        </p:nvSpPr>
        <p:spPr>
          <a:xfrm>
            <a:off x="4692040" y="2938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379" name="001"/>
          <p:cNvSpPr txBox="1"/>
          <p:nvPr/>
        </p:nvSpPr>
        <p:spPr>
          <a:xfrm>
            <a:off x="4679340" y="32816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380" name="010"/>
          <p:cNvSpPr txBox="1"/>
          <p:nvPr/>
        </p:nvSpPr>
        <p:spPr>
          <a:xfrm>
            <a:off x="4987315" y="29260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381" name="011"/>
          <p:cNvSpPr txBox="1"/>
          <p:nvPr/>
        </p:nvSpPr>
        <p:spPr>
          <a:xfrm>
            <a:off x="4974615" y="32816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382" name="110"/>
          <p:cNvSpPr txBox="1"/>
          <p:nvPr/>
        </p:nvSpPr>
        <p:spPr>
          <a:xfrm>
            <a:off x="5344503" y="29387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383" name="111"/>
          <p:cNvSpPr txBox="1"/>
          <p:nvPr/>
        </p:nvSpPr>
        <p:spPr>
          <a:xfrm>
            <a:off x="5319103" y="32816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384" name="100"/>
          <p:cNvSpPr txBox="1"/>
          <p:nvPr/>
        </p:nvSpPr>
        <p:spPr>
          <a:xfrm>
            <a:off x="5662003" y="2948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385" name="101"/>
          <p:cNvSpPr txBox="1"/>
          <p:nvPr/>
        </p:nvSpPr>
        <p:spPr>
          <a:xfrm>
            <a:off x="5687403" y="33038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386" name="Oval"/>
          <p:cNvSpPr/>
          <p:nvPr/>
        </p:nvSpPr>
        <p:spPr>
          <a:xfrm>
            <a:off x="4809515" y="1802101"/>
            <a:ext cx="1282701" cy="2667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87" name="Line"/>
          <p:cNvSpPr/>
          <p:nvPr/>
        </p:nvSpPr>
        <p:spPr>
          <a:xfrm>
            <a:off x="4798403" y="1954501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Line"/>
          <p:cNvSpPr/>
          <p:nvPr/>
        </p:nvSpPr>
        <p:spPr>
          <a:xfrm>
            <a:off x="6109678" y="19862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9" name="Line"/>
          <p:cNvSpPr/>
          <p:nvPr/>
        </p:nvSpPr>
        <p:spPr>
          <a:xfrm>
            <a:off x="5428640" y="2097376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4811103" y="2237076"/>
            <a:ext cx="615950" cy="139701"/>
            <a:chOff x="0" y="0"/>
            <a:chExt cx="615950" cy="139700"/>
          </a:xfrm>
        </p:grpSpPr>
        <p:sp>
          <p:nvSpPr>
            <p:cNvPr id="390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1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5" name="Group"/>
          <p:cNvGrpSpPr/>
          <p:nvPr/>
        </p:nvGrpSpPr>
        <p:grpSpPr>
          <a:xfrm>
            <a:off x="5446102" y="2214851"/>
            <a:ext cx="647702" cy="161926"/>
            <a:chOff x="0" y="0"/>
            <a:chExt cx="647700" cy="161925"/>
          </a:xfrm>
        </p:grpSpPr>
        <p:sp>
          <p:nvSpPr>
            <p:cNvPr id="393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4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8" name="Group"/>
          <p:cNvGrpSpPr/>
          <p:nvPr/>
        </p:nvGrpSpPr>
        <p:grpSpPr>
          <a:xfrm>
            <a:off x="4811103" y="2541876"/>
            <a:ext cx="615950" cy="139701"/>
            <a:chOff x="0" y="0"/>
            <a:chExt cx="615950" cy="139700"/>
          </a:xfrm>
        </p:grpSpPr>
        <p:sp>
          <p:nvSpPr>
            <p:cNvPr id="396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7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401" name="Group"/>
          <p:cNvGrpSpPr/>
          <p:nvPr/>
        </p:nvGrpSpPr>
        <p:grpSpPr>
          <a:xfrm>
            <a:off x="5446102" y="2519651"/>
            <a:ext cx="647702" cy="161926"/>
            <a:chOff x="0" y="0"/>
            <a:chExt cx="647700" cy="161925"/>
          </a:xfrm>
        </p:grpSpPr>
        <p:sp>
          <p:nvSpPr>
            <p:cNvPr id="399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400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sp>
        <p:nvSpPr>
          <p:cNvPr id="402" name="000"/>
          <p:cNvSpPr txBox="1"/>
          <p:nvPr/>
        </p:nvSpPr>
        <p:spPr>
          <a:xfrm>
            <a:off x="4704740" y="2049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403" name="Line"/>
          <p:cNvSpPr/>
          <p:nvPr/>
        </p:nvSpPr>
        <p:spPr>
          <a:xfrm>
            <a:off x="5795353" y="20878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4" name="Line"/>
          <p:cNvSpPr/>
          <p:nvPr/>
        </p:nvSpPr>
        <p:spPr>
          <a:xfrm>
            <a:off x="5052403" y="2067213"/>
            <a:ext cx="1588" cy="5715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5" name="001"/>
          <p:cNvSpPr txBox="1"/>
          <p:nvPr/>
        </p:nvSpPr>
        <p:spPr>
          <a:xfrm>
            <a:off x="4704740" y="23545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406" name="010"/>
          <p:cNvSpPr txBox="1"/>
          <p:nvPr/>
        </p:nvSpPr>
        <p:spPr>
          <a:xfrm>
            <a:off x="5050815" y="21513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407" name="011"/>
          <p:cNvSpPr txBox="1"/>
          <p:nvPr/>
        </p:nvSpPr>
        <p:spPr>
          <a:xfrm>
            <a:off x="5050815" y="24561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408" name="110"/>
          <p:cNvSpPr txBox="1"/>
          <p:nvPr/>
        </p:nvSpPr>
        <p:spPr>
          <a:xfrm>
            <a:off x="5395303" y="21513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409" name="111"/>
          <p:cNvSpPr txBox="1"/>
          <p:nvPr/>
        </p:nvSpPr>
        <p:spPr>
          <a:xfrm>
            <a:off x="5395303" y="24561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410" name="100"/>
          <p:cNvSpPr txBox="1"/>
          <p:nvPr/>
        </p:nvSpPr>
        <p:spPr>
          <a:xfrm>
            <a:off x="5750903" y="2059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411" name="101"/>
          <p:cNvSpPr txBox="1"/>
          <p:nvPr/>
        </p:nvSpPr>
        <p:spPr>
          <a:xfrm>
            <a:off x="5750903" y="23640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420" name="Line"/>
          <p:cNvSpPr/>
          <p:nvPr/>
        </p:nvSpPr>
        <p:spPr>
          <a:xfrm>
            <a:off x="4611634" y="1634708"/>
            <a:ext cx="1681763" cy="582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166" h="21600" extrusionOk="0">
                <a:moveTo>
                  <a:pt x="1067" y="21296"/>
                </a:moveTo>
                <a:cubicBezTo>
                  <a:pt x="1067" y="21296"/>
                  <a:pt x="-3742" y="0"/>
                  <a:pt x="7058" y="0"/>
                </a:cubicBezTo>
                <a:cubicBezTo>
                  <a:pt x="17858" y="0"/>
                  <a:pt x="16991" y="19470"/>
                  <a:pt x="14784" y="21600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21" name="Adjacent"/>
          <p:cNvSpPr txBox="1"/>
          <p:nvPr/>
        </p:nvSpPr>
        <p:spPr>
          <a:xfrm>
            <a:off x="6506553" y="3456276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422" name="Kmap adjacencies go “around the edges”…"/>
          <p:cNvSpPr txBox="1"/>
          <p:nvPr/>
        </p:nvSpPr>
        <p:spPr>
          <a:xfrm>
            <a:off x="984085" y="4223539"/>
            <a:ext cx="6262236" cy="1179810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K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-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map adjacencies go “around the edges”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first to last column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top row to bottom row</a:t>
            </a:r>
          </a:p>
        </p:txBody>
      </p:sp>
      <p:graphicFrame>
        <p:nvGraphicFramePr>
          <p:cNvPr id="83" name="Table">
            <a:extLst>
              <a:ext uri="{FF2B5EF4-FFF2-40B4-BE49-F238E27FC236}">
                <a16:creationId xmlns:a16="http://schemas.microsoft.com/office/drawing/2014/main" id="{380291F1-688A-46F7-9BD4-D4036D1F98D9}"/>
              </a:ext>
            </a:extLst>
          </p:cNvPr>
          <p:cNvGraphicFramePr/>
          <p:nvPr/>
        </p:nvGraphicFramePr>
        <p:xfrm>
          <a:off x="858385" y="1584325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/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/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Line">
            <a:extLst>
              <a:ext uri="{FF2B5EF4-FFF2-40B4-BE49-F238E27FC236}">
                <a16:creationId xmlns:a16="http://schemas.microsoft.com/office/drawing/2014/main" id="{F398E3E5-E9D2-40D2-B793-93258FFAFF73}"/>
              </a:ext>
            </a:extLst>
          </p:cNvPr>
          <p:cNvSpPr/>
          <p:nvPr/>
        </p:nvSpPr>
        <p:spPr>
          <a:xfrm>
            <a:off x="971516" y="2082486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0212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5" grpId="0" animBg="1"/>
      <p:bldP spid="346" grpId="0" animBg="1"/>
      <p:bldP spid="347" grpId="0" animBg="1"/>
      <p:bldP spid="348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20" grpId="0" animBg="1"/>
      <p:bldP spid="421" grpId="0" animBg="1"/>
      <p:bldP spid="422" grpId="0" animBg="1"/>
    </p:bld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0FE55B-6A64-492D-9521-33FE6814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Cover - 4 Input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0190B-8797-47C4-A527-47E2949D9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61160B9-B8BF-4476-805F-38077BE2E4F5}"/>
              </a:ext>
            </a:extLst>
          </p:cNvPr>
          <p:cNvGraphicFramePr/>
          <p:nvPr/>
        </p:nvGraphicFramePr>
        <p:xfrm>
          <a:off x="309397" y="15240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/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/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">
            <a:extLst>
              <a:ext uri="{FF2B5EF4-FFF2-40B4-BE49-F238E27FC236}">
                <a16:creationId xmlns:a16="http://schemas.microsoft.com/office/drawing/2014/main" id="{05FA809A-7BAC-47BC-8D53-29C53F2F08C4}"/>
              </a:ext>
            </a:extLst>
          </p:cNvPr>
          <p:cNvSpPr/>
          <p:nvPr/>
        </p:nvSpPr>
        <p:spPr>
          <a:xfrm>
            <a:off x="410066" y="20146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865355B-D986-42D0-8A26-07BB63E397D4}"/>
              </a:ext>
            </a:extLst>
          </p:cNvPr>
          <p:cNvSpPr/>
          <p:nvPr/>
        </p:nvSpPr>
        <p:spPr>
          <a:xfrm>
            <a:off x="3384424" y="1499748"/>
            <a:ext cx="5526214" cy="134620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trategy for “circling” rectangles on Kmap:…">
            <a:extLst>
              <a:ext uri="{FF2B5EF4-FFF2-40B4-BE49-F238E27FC236}">
                <a16:creationId xmlns:a16="http://schemas.microsoft.com/office/drawing/2014/main" id="{D95C8308-A9E9-49D2-BD0A-BED7479212EA}"/>
              </a:ext>
            </a:extLst>
          </p:cNvPr>
          <p:cNvSpPr/>
          <p:nvPr/>
        </p:nvSpPr>
        <p:spPr>
          <a:xfrm>
            <a:off x="3060757" y="3285593"/>
            <a:ext cx="5854643" cy="19112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6200" tIns="76200" rIns="76200" bIns="762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Strategy for “circling” rectangles on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Kmap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As </a:t>
            </a:r>
            <a:r>
              <a:rPr kumimoji="0" sz="3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as possible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Biggest “oops!” that people forget:</a:t>
            </a:r>
          </a:p>
          <a:p>
            <a:pPr marL="38100" marR="3810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Wrap-arounds</a:t>
            </a: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D35D062C-CD70-4C64-B63F-D05D85F0A208}"/>
              </a:ext>
            </a:extLst>
          </p:cNvPr>
          <p:cNvSpPr/>
          <p:nvPr/>
        </p:nvSpPr>
        <p:spPr>
          <a:xfrm>
            <a:off x="3149600" y="3700605"/>
            <a:ext cx="2717800" cy="5715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8C501C1C-4418-43C8-8ABA-9CF7F3DC38DA}"/>
              </a:ext>
            </a:extLst>
          </p:cNvPr>
          <p:cNvSpPr/>
          <p:nvPr/>
        </p:nvSpPr>
        <p:spPr>
          <a:xfrm>
            <a:off x="3302000" y="4806339"/>
            <a:ext cx="2717800" cy="3429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/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𝟖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𝟗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𝟏𝟑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/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/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  <a:blipFill>
                <a:blip r:embed="rId6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/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  <a:blipFill>
                <a:blip r:embed="rId7"/>
                <a:stretch>
                  <a:fillRect r="-27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/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">
            <a:extLst>
              <a:ext uri="{FF2B5EF4-FFF2-40B4-BE49-F238E27FC236}">
                <a16:creationId xmlns:a16="http://schemas.microsoft.com/office/drawing/2014/main" id="{885F703C-0827-4F47-B76C-BCA6525255D7}"/>
              </a:ext>
            </a:extLst>
          </p:cNvPr>
          <p:cNvSpPr/>
          <p:nvPr/>
        </p:nvSpPr>
        <p:spPr>
          <a:xfrm>
            <a:off x="1321929" y="2718010"/>
            <a:ext cx="4953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Oval">
            <a:extLst>
              <a:ext uri="{FF2B5EF4-FFF2-40B4-BE49-F238E27FC236}">
                <a16:creationId xmlns:a16="http://schemas.microsoft.com/office/drawing/2014/main" id="{FB35C194-2A2E-4054-AC96-566162E81A7C}"/>
              </a:ext>
            </a:extLst>
          </p:cNvPr>
          <p:cNvSpPr/>
          <p:nvPr/>
        </p:nvSpPr>
        <p:spPr>
          <a:xfrm>
            <a:off x="628831" y="3140919"/>
            <a:ext cx="22987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1C1094DA-F3D8-443E-A539-41669281D7A2}"/>
              </a:ext>
            </a:extLst>
          </p:cNvPr>
          <p:cNvGrpSpPr/>
          <p:nvPr/>
        </p:nvGrpSpPr>
        <p:grpSpPr>
          <a:xfrm>
            <a:off x="346345" y="1891376"/>
            <a:ext cx="2941768" cy="2508297"/>
            <a:chOff x="455" y="-2958"/>
            <a:chExt cx="2941766" cy="2508296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7299389-315F-4EBD-9EA9-CFA43D4140D6}"/>
                </a:ext>
              </a:extLst>
            </p:cNvPr>
            <p:cNvSpPr/>
            <p:nvPr/>
          </p:nvSpPr>
          <p:spPr>
            <a:xfrm>
              <a:off x="455" y="1423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9FF04046-2DC1-4860-A4F6-2E05F371DB18}"/>
                </a:ext>
              </a:extLst>
            </p:cNvPr>
            <p:cNvSpPr/>
            <p:nvPr/>
          </p:nvSpPr>
          <p:spPr>
            <a:xfrm flipH="1">
              <a:off x="2048523" y="-2958"/>
              <a:ext cx="893698" cy="8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D4D5C49D-D20C-4CFB-914D-FA09011D1E4B}"/>
                </a:ext>
              </a:extLst>
            </p:cNvPr>
            <p:cNvSpPr/>
            <p:nvPr/>
          </p:nvSpPr>
          <p:spPr>
            <a:xfrm rot="10800000">
              <a:off x="1980143" y="1662442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0DF87369-3CE0-44A0-87F7-64D83970E88C}"/>
                </a:ext>
              </a:extLst>
            </p:cNvPr>
            <p:cNvSpPr/>
            <p:nvPr/>
          </p:nvSpPr>
          <p:spPr>
            <a:xfrm rot="10800000" flipH="1">
              <a:off x="17976" y="1678703"/>
              <a:ext cx="893697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0056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 advAuto="0"/>
      <p:bldP spid="16" grpId="1" animBg="1"/>
      <p:bldP spid="17" grpId="0" animBg="1" advAuto="0"/>
      <p:bldP spid="17" grpId="1" animBg="1"/>
      <p:bldP spid="18" grpId="0"/>
      <p:bldP spid="19" grpId="0"/>
      <p:bldP spid="20" grpId="0"/>
      <p:bldP spid="21" grpId="0"/>
      <p:bldP spid="22" grpId="0"/>
      <p:bldP spid="23" grpId="0" animBg="1" advAuto="0"/>
      <p:bldP spid="24" grpId="0" animBg="1" advAuto="0"/>
      <p:bldP spid="25" grpId="0" animBg="1" advAuto="0"/>
    </p:bld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55287-EA92-4606-BDE2-1982CF72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 As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2FF3-D4D2-4ADA-91E1-690288F14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What does this solution look like as gates?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11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466FC-0080-403E-B5F8-8FE48A7DB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EE7743D9-1CC9-471D-B7C4-C722D4A0D135}"/>
              </a:ext>
            </a:extLst>
          </p:cNvPr>
          <p:cNvSpPr/>
          <p:nvPr/>
        </p:nvSpPr>
        <p:spPr>
          <a:xfrm>
            <a:off x="930275" y="1541463"/>
            <a:ext cx="7213600" cy="287813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pic>
        <p:nvPicPr>
          <p:cNvPr id="12" name="droppedImage.pdf" descr="droppedImage.pdf">
            <a:extLst>
              <a:ext uri="{FF2B5EF4-FFF2-40B4-BE49-F238E27FC236}">
                <a16:creationId xmlns:a16="http://schemas.microsoft.com/office/drawing/2014/main" id="{67DEA3AD-4092-46B8-874B-23F6BB13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80" y="2218354"/>
            <a:ext cx="3416300" cy="17399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/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  <a:blipFill>
                <a:blip r:embed="rId3"/>
                <a:stretch>
                  <a:fillRect r="-1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/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/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/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/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/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/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">
            <a:extLst>
              <a:ext uri="{FF2B5EF4-FFF2-40B4-BE49-F238E27FC236}">
                <a16:creationId xmlns:a16="http://schemas.microsoft.com/office/drawing/2014/main" id="{AFD373CB-1DCB-42B7-8650-849F2114CCB8}"/>
              </a:ext>
            </a:extLst>
          </p:cNvPr>
          <p:cNvSpPr/>
          <p:nvPr/>
        </p:nvSpPr>
        <p:spPr>
          <a:xfrm>
            <a:off x="2715418" y="2108134"/>
            <a:ext cx="546100" cy="19177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7133811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13" grpId="0" animBg="1" advAuto="0"/>
      <p:bldP spid="13" grpId="1" animBg="1"/>
    </p:bld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simple guideline:</a:t>
            </a:r>
          </a:p>
          <a:p>
            <a:pPr lvl="1"/>
            <a:r>
              <a:rPr lang="en-US" dirty="0"/>
              <a:t>Circle all the rectangular blocks of 1’s in the map, using the fewest possible number of circles</a:t>
            </a:r>
          </a:p>
          <a:p>
            <a:pPr lvl="2"/>
            <a:r>
              <a:rPr lang="en-US" dirty="0"/>
              <a:t>Each circle should be as large as possible</a:t>
            </a:r>
          </a:p>
          <a:p>
            <a:pPr lvl="1"/>
            <a:r>
              <a:rPr lang="en-US" dirty="0"/>
              <a:t>Read off the implicants that were circled</a:t>
            </a:r>
          </a:p>
          <a:p>
            <a:endParaRPr lang="en-US" dirty="0"/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A Boolean equation is minimized when it is written as a sum of the fewest number of prime implicants</a:t>
            </a:r>
          </a:p>
          <a:p>
            <a:pPr lvl="1"/>
            <a:r>
              <a:rPr lang="en-US" dirty="0"/>
              <a:t>Each circle on the K-map represents an implicant</a:t>
            </a:r>
          </a:p>
          <a:p>
            <a:pPr lvl="1"/>
            <a:r>
              <a:rPr lang="en-US" dirty="0"/>
              <a:t>The largest possible circles are prime implicants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420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934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149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>
            <p:extLst/>
          </p:nvPr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>
            <p:extLst/>
          </p:nvPr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9390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630D-D706-6A47-AF58-1C63D210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91851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91820"/>
      </p:ext>
    </p:extLst>
  </p:cSld>
  <p:clrMapOvr>
    <a:masterClrMapping/>
  </p:clrMapOvr>
  <p:transition/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150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2678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151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905813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152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>
            <p:extLst/>
          </p:nvPr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2189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>
            <p:extLst/>
          </p:nvPr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153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35981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>
            <p:extLst/>
          </p:nvPr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>
            <p:extLst/>
          </p:nvPr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>
            <p:extLst/>
          </p:nvPr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>
            <p:extLst/>
          </p:nvPr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340722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155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785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EFC90-BEE6-3941-B6A0-09ADBE96E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61836"/>
            <a:ext cx="3060700" cy="416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693A7-3841-6A43-AA28-747FAE55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34836"/>
            <a:ext cx="2463800" cy="4292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694ECE7-489A-DB40-B9B5-BFB9A71E834C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3464507495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A9F1-25BF-6F40-AD83-0555A1E4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Decoders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549A-A96D-4544-BE1F-38422627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Decoders can be combined with OR gates to build logic functions.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4831-A940-3146-BAA7-759958071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9062F6-AED2-E040-9488-7F1B513C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98750"/>
            <a:ext cx="3924300" cy="45750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00989-51D0-4548-9D6F-B65844C8810A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417483121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 using 				Boolean Algebra Rules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5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Full Adder in SOP Form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164" y="3137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1828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28" y="2125698"/>
            <a:ext cx="443437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6752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We Are Almost Done with This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Logic gates</a:t>
            </a:r>
          </a:p>
          <a:p>
            <a:pPr marL="0" indent="0">
              <a:buNone/>
            </a:pPr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Boolean algebra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94852F37-0DB9-4B5B-ACE3-9C9B1F266E83}" type="slidenum">
              <a:rPr lang="en-US" altLang="en-US" smtClean="0">
                <a:solidFill>
                  <a:srgbClr val="000000"/>
                </a:solidFill>
                <a:latin typeface="Garamond" panose="02020404030301010803" pitchFamily="18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62189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BB22-CE8B-A146-A9F8-D7014BC2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Goal: Simplified Full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BE91E-FF42-AE4D-B16B-BC43B8F3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4904B-D92C-0948-8E0A-968E060153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54C0B-DCE6-F94C-A561-D2CF2631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988"/>
            <a:ext cx="30353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C4EE4B-0606-4742-9C8A-9B65BC5AE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57926"/>
            <a:ext cx="3121820" cy="10090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F9BB9A-925A-4D44-8219-7BA74FA597A8}"/>
              </a:ext>
            </a:extLst>
          </p:cNvPr>
          <p:cNvSpPr txBox="1"/>
          <p:nvPr/>
        </p:nvSpPr>
        <p:spPr>
          <a:xfrm>
            <a:off x="3623363" y="464820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How do we simplify Boolean logic?</a:t>
            </a:r>
          </a:p>
        </p:txBody>
      </p:sp>
    </p:spTree>
    <p:extLst>
      <p:ext uri="{BB962C8B-B14F-4D97-AF65-F5344CB8AC3E}">
        <p14:creationId xmlns:p14="http://schemas.microsoft.com/office/powerpoint/2010/main" val="2589662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130B8-B341-4CA9-BF48-F9633A1F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on 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19FC8-84B1-48C4-BD65-E2DC2B880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original Boolean expression (i.e., logic circuit) may not be optimal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we reduce a given Boolean expression to an equivalent expression </a:t>
            </a:r>
            <a:r>
              <a:rPr lang="en-US">
                <a:solidFill>
                  <a:srgbClr val="00B050"/>
                </a:solidFill>
              </a:rPr>
              <a:t>with fewer terms</a:t>
            </a:r>
            <a:r>
              <a:rPr lang="en-US"/>
              <a:t>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goal</a:t>
            </a:r>
            <a:r>
              <a:rPr lang="en-US"/>
              <a:t> of logic simplification: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the number of gates/inputs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implementation cost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F553-38AD-4967-8D9D-007C60E22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78877E-C0F0-44B9-820C-1454E62C5174}"/>
              </a:ext>
            </a:extLst>
          </p:cNvPr>
          <p:cNvSpPr/>
          <p:nvPr/>
        </p:nvSpPr>
        <p:spPr>
          <a:xfrm>
            <a:off x="2476500" y="1981200"/>
            <a:ext cx="4114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~A(A + B) + (B + AA)(A + ~B)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8650E9-630C-490B-BA17-409CA517BEF8}"/>
              </a:ext>
            </a:extLst>
          </p:cNvPr>
          <p:cNvSpPr/>
          <p:nvPr/>
        </p:nvSpPr>
        <p:spPr>
          <a:xfrm>
            <a:off x="3371850" y="3733800"/>
            <a:ext cx="23241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A + B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8512F-A664-42CB-AC2B-087E4838F721}"/>
              </a:ext>
            </a:extLst>
          </p:cNvPr>
          <p:cNvSpPr txBox="1"/>
          <p:nvPr/>
        </p:nvSpPr>
        <p:spPr>
          <a:xfrm>
            <a:off x="685800" y="5910997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 basis for what the automated design tools are doing today</a:t>
            </a:r>
          </a:p>
        </p:txBody>
      </p:sp>
    </p:spTree>
    <p:extLst>
      <p:ext uri="{BB962C8B-B14F-4D97-AF65-F5344CB8AC3E}">
        <p14:creationId xmlns:p14="http://schemas.microsoft.com/office/powerpoint/2010/main" val="38468557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764559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 dirty="0"/>
              <a:t>Logic Simplification:</a:t>
            </a:r>
            <a:br>
              <a:rPr lang="en-US" dirty="0"/>
            </a:br>
            <a:r>
              <a:rPr lang="en-US" dirty="0"/>
              <a:t>	Karnaugh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74780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2BCFE-F290-484F-8214-B07E87B11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Karnaugh Maps are Fun…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F2D7D-092F-964D-A611-F053CDD1A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A pictorial way of minimizing circuits by visualizing opportunities for simplification</a:t>
            </a:r>
          </a:p>
          <a:p>
            <a:r>
              <a:rPr lang="en-US" dirty="0"/>
              <a:t>They are for you to </a:t>
            </a:r>
            <a:r>
              <a:rPr lang="en-US" b="1" dirty="0"/>
              <a:t>study on your own</a:t>
            </a:r>
            <a:r>
              <a:rPr lang="en-US" dirty="0"/>
              <a:t>…</a:t>
            </a:r>
          </a:p>
          <a:p>
            <a:endParaRPr lang="en-US" dirty="0"/>
          </a:p>
          <a:p>
            <a:r>
              <a:rPr lang="en-US" dirty="0"/>
              <a:t>See Backup Slides </a:t>
            </a:r>
          </a:p>
          <a:p>
            <a:r>
              <a:rPr lang="en-US" dirty="0"/>
              <a:t>Read H&amp;H Section 2.7</a:t>
            </a:r>
          </a:p>
          <a:p>
            <a:r>
              <a:rPr lang="en-US" dirty="0"/>
              <a:t>Watch videos of Lectures 5 and 6 from 2019 Digitech course:</a:t>
            </a:r>
          </a:p>
          <a:p>
            <a:pPr lvl="1"/>
            <a:r>
              <a:rPr lang="en-US" dirty="0">
                <a:hlinkClick r:id="rId2"/>
              </a:rPr>
              <a:t>https://youtu.be/0ks0PeaOUjE?list=PL5Q2soXY2Zi8J58xLKBNFQFHRO3GrXxA9&amp;t=4570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https://youtu.be/ozs18ARNG6s?list=PL5Q2soXY2Zi8J58xLKBNFQFHRO3GrXxA9&amp;t=220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D20EAF-DD31-E540-AAD4-D76913F720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8081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Sequential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75355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store information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Cross-coupled inverter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R-S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Gated D Latch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D Flip-Flop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Register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Finite State Machines (FSM)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Moore Machine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Mealy Machine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ea typeface="ＭＳ Ｐゴシック" panose="020B0600070205080204" pitchFamily="34" charset="-128"/>
              </a:rPr>
              <a:t>Verilog implementations of sequential circuits (next week)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219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Circuits that Can 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		Store Information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02078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Combinational circuit output depends </a:t>
            </a:r>
            <a:r>
              <a:rPr lang="en-US" b="1" dirty="0">
                <a:solidFill>
                  <a:srgbClr val="C00000"/>
                </a:solidFill>
              </a:rPr>
              <a:t>only</a:t>
            </a:r>
            <a:r>
              <a:rPr lang="en-US" dirty="0"/>
              <a:t> on </a:t>
            </a:r>
            <a:r>
              <a:rPr lang="en-US" dirty="0">
                <a:solidFill>
                  <a:srgbClr val="FF0000"/>
                </a:solidFill>
              </a:rPr>
              <a:t>current</a:t>
            </a:r>
            <a:r>
              <a:rPr lang="en-US" dirty="0"/>
              <a:t> input</a:t>
            </a:r>
          </a:p>
          <a:p>
            <a:r>
              <a:rPr lang="en-US" dirty="0"/>
              <a:t>We want circuits that produce output depending on </a:t>
            </a:r>
            <a:r>
              <a:rPr lang="en-US" b="1" dirty="0">
                <a:solidFill>
                  <a:srgbClr val="0070C0"/>
                </a:solidFill>
              </a:rPr>
              <a:t>current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past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input values </a:t>
            </a:r>
            <a:r>
              <a:rPr lang="mr-IN" dirty="0"/>
              <a:t>–</a:t>
            </a:r>
            <a:r>
              <a:rPr lang="en-US" dirty="0"/>
              <a:t> circuits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memory</a:t>
            </a:r>
          </a:p>
          <a:p>
            <a:r>
              <a:rPr lang="en-US" dirty="0"/>
              <a:t>How can we design a circuit that </a:t>
            </a:r>
            <a:r>
              <a:rPr lang="en-US" b="1" dirty="0">
                <a:solidFill>
                  <a:srgbClr val="0070C0"/>
                </a:solidFill>
              </a:rPr>
              <a:t>stores information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676400" y="2895600"/>
            <a:ext cx="5867400" cy="3422650"/>
            <a:chOff x="1692000" y="1656000"/>
            <a:chExt cx="5867400" cy="4536000"/>
          </a:xfrm>
        </p:grpSpPr>
        <p:sp>
          <p:nvSpPr>
            <p:cNvPr id="17" name="Rounded Rectangle 16"/>
            <p:cNvSpPr/>
            <p:nvPr/>
          </p:nvSpPr>
          <p:spPr bwMode="auto">
            <a:xfrm>
              <a:off x="1692000" y="1656000"/>
              <a:ext cx="5867400" cy="4536000"/>
            </a:xfrm>
            <a:prstGeom prst="roundRect">
              <a:avLst/>
            </a:prstGeom>
            <a:solidFill>
              <a:srgbClr val="DEE9F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29110" y="1763633"/>
              <a:ext cx="4453714" cy="800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Sequential Circuit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07857" y="3410716"/>
            <a:ext cx="8052086" cy="1544401"/>
            <a:chOff x="502624" y="2189399"/>
            <a:chExt cx="8052086" cy="1544401"/>
          </a:xfrm>
        </p:grpSpPr>
        <p:sp>
          <p:nvSpPr>
            <p:cNvPr id="20" name="Rounded Rectangle 19"/>
            <p:cNvSpPr/>
            <p:nvPr/>
          </p:nvSpPr>
          <p:spPr bwMode="auto">
            <a:xfrm>
              <a:off x="3250468" y="2462688"/>
              <a:ext cx="2769332" cy="1271112"/>
            </a:xfrm>
            <a:prstGeom prst="roundRect">
              <a:avLst/>
            </a:prstGeom>
            <a:solidFill>
              <a:srgbClr val="F8F0BD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Combinational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Circuit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12192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12192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6019800" y="27432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>
              <a:off x="6019800" y="3048000"/>
              <a:ext cx="2031268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 rot="16200000">
              <a:off x="192734" y="2595890"/>
              <a:ext cx="1143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inputs</a:t>
              </a: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7601930" y="2618959"/>
              <a:ext cx="13823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itchFamily="34" charset="0"/>
                  <a:ea typeface="ＭＳ Ｐゴシック" panose="020B0600070205080204" pitchFamily="34" charset="-128"/>
                  <a:cs typeface="+mn-cs"/>
                </a:rPr>
                <a:t>outputs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359471" y="4688724"/>
            <a:ext cx="4501258" cy="1482932"/>
            <a:chOff x="2362200" y="3409951"/>
            <a:chExt cx="4501258" cy="2457449"/>
          </a:xfrm>
        </p:grpSpPr>
        <p:sp>
          <p:nvSpPr>
            <p:cNvPr id="28" name="Rectangle 27"/>
            <p:cNvSpPr/>
            <p:nvPr/>
          </p:nvSpPr>
          <p:spPr bwMode="auto">
            <a:xfrm>
              <a:off x="3976696" y="4114800"/>
              <a:ext cx="1357303" cy="1752600"/>
            </a:xfrm>
            <a:prstGeom prst="rect">
              <a:avLst/>
            </a:prstGeom>
            <a:solidFill>
              <a:srgbClr val="C9DFC9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Storage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Element</a:t>
              </a:r>
            </a:p>
          </p:txBody>
        </p:sp>
        <p:cxnSp>
          <p:nvCxnSpPr>
            <p:cNvPr id="29" name="Elbow Connector 28"/>
            <p:cNvCxnSpPr/>
            <p:nvPr/>
          </p:nvCxnSpPr>
          <p:spPr bwMode="auto">
            <a:xfrm rot="5400000">
              <a:off x="5253733" y="3495675"/>
              <a:ext cx="1695449" cy="1524001"/>
            </a:xfrm>
            <a:prstGeom prst="bentConnector2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0" name="Elbow Connector 29"/>
            <p:cNvCxnSpPr/>
            <p:nvPr/>
          </p:nvCxnSpPr>
          <p:spPr bwMode="auto">
            <a:xfrm rot="5400000" flipH="1" flipV="1">
              <a:off x="1968134" y="3823066"/>
              <a:ext cx="1676400" cy="888268"/>
            </a:xfrm>
            <a:prstGeom prst="bentConnector3">
              <a:avLst>
                <a:gd name="adj1" fmla="val 99936"/>
              </a:avLst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triangle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2362200" y="5105400"/>
              <a:ext cx="161449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>
              <a:off x="6019800" y="3409951"/>
              <a:ext cx="838201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miter lim="800000"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62406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Capturing Data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9079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2B8C9-E1C5-354D-83ED-8471A1A38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for Today and Next 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1BD38-08B9-0946-9580-73AF3BCCD5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Today</a:t>
            </a:r>
          </a:p>
          <a:p>
            <a:pPr marL="0" indent="0">
              <a:buNone/>
            </a:pPr>
            <a:endParaRPr lang="en-US" sz="1200" dirty="0"/>
          </a:p>
          <a:p>
            <a:pPr lvl="1"/>
            <a:r>
              <a:rPr lang="en-US" dirty="0"/>
              <a:t>Wrap up Combinational Logic and Circuit Minimization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Start (and finish) Sequential Logic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Next week</a:t>
            </a:r>
          </a:p>
          <a:p>
            <a:endParaRPr lang="en-US" sz="1200" dirty="0"/>
          </a:p>
          <a:p>
            <a:pPr lvl="1"/>
            <a:r>
              <a:rPr lang="en-US" dirty="0"/>
              <a:t>Hardware Description Languages and Verilog </a:t>
            </a:r>
          </a:p>
          <a:p>
            <a:pPr lvl="2"/>
            <a:r>
              <a:rPr lang="en-US" dirty="0"/>
              <a:t>Combinational Logic</a:t>
            </a:r>
          </a:p>
          <a:p>
            <a:pPr lvl="2"/>
            <a:r>
              <a:rPr lang="en-US" dirty="0"/>
              <a:t>Sequential Logic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Timing and Verification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482BF0-A589-B045-A5C8-D24D35F57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03515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5D68F-26F8-004A-BE3B-E93C72BF5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Element: Cross-Coupled Inverters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702E3F-988E-4444-8217-12F647E086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4690533"/>
            <a:ext cx="8610600" cy="1500717"/>
          </a:xfrm>
        </p:spPr>
        <p:txBody>
          <a:bodyPr/>
          <a:lstStyle/>
          <a:p>
            <a:r>
              <a:rPr lang="en-US" dirty="0"/>
              <a:t>Has two stable states: Q=1 or Q=0. </a:t>
            </a:r>
          </a:p>
          <a:p>
            <a:r>
              <a:rPr lang="en-US" dirty="0"/>
              <a:t>Has a third possible “metastable” state with both outputs oscillating between 0 and 1 (we will see this later)</a:t>
            </a:r>
          </a:p>
          <a:p>
            <a:r>
              <a:rPr lang="en-US" dirty="0">
                <a:solidFill>
                  <a:srgbClr val="FF0000"/>
                </a:solidFill>
              </a:rPr>
              <a:t>Not useful without a </a:t>
            </a:r>
            <a:r>
              <a:rPr lang="en-US" i="1" dirty="0">
                <a:solidFill>
                  <a:srgbClr val="FF0000"/>
                </a:solidFill>
              </a:rPr>
              <a:t>control mechanism </a:t>
            </a:r>
            <a:r>
              <a:rPr lang="en-US" dirty="0">
                <a:solidFill>
                  <a:srgbClr val="FF0000"/>
                </a:solidFill>
              </a:rPr>
              <a:t>for setting Q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9A0DD-4141-0045-B489-A334C43C24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1BCD7B-E261-E24F-8080-002BEBD03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930" y="1100666"/>
            <a:ext cx="3314700" cy="30876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4CBEFF-AB81-C747-A82B-D49140270D61}"/>
              </a:ext>
            </a:extLst>
          </p:cNvPr>
          <p:cNvSpPr txBox="1"/>
          <p:nvPr/>
        </p:nvSpPr>
        <p:spPr>
          <a:xfrm>
            <a:off x="228600" y="6557967"/>
            <a:ext cx="53014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Harris and Harris, Digital Design and Computer Architecture, 2</a:t>
            </a:r>
            <a:r>
              <a:rPr lang="en-US" sz="1000" baseline="30000" dirty="0"/>
              <a:t>nd</a:t>
            </a:r>
            <a:r>
              <a:rPr lang="en-US" sz="1000" dirty="0"/>
              <a:t> Ed., p.110.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9C2C4C-7DFD-3342-9664-744942CCC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9016" y="1585917"/>
            <a:ext cx="42545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5EBCD-A052-0B41-A476-1D29DB429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Realistic Storage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9BFDD-0FEC-1B4D-8EEA-2AAD323C9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Have a control mechanism for setting Q</a:t>
            </a:r>
          </a:p>
          <a:p>
            <a:pPr lvl="1"/>
            <a:r>
              <a:rPr lang="en-US" dirty="0"/>
              <a:t>We will see the R-S latch soon</a:t>
            </a:r>
          </a:p>
          <a:p>
            <a:pPr lvl="1"/>
            <a:r>
              <a:rPr lang="en-US" dirty="0"/>
              <a:t>Let’s look at an SRAM (static random access memory) cell first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We will get back to SRAM (and DRAM) later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816C-2ADE-B04E-990F-AFA803F508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DF240A95-1A88-7847-AA08-C148830436E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84052557"/>
              </p:ext>
            </p:extLst>
          </p:nvPr>
        </p:nvGraphicFramePr>
        <p:xfrm>
          <a:off x="234837" y="1978985"/>
          <a:ext cx="7260395" cy="292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983" name="VISIO" r:id="rId5" imgW="2129028" imgH="972312" progId="Visio.Drawing.6">
                  <p:embed/>
                </p:oleObj>
              </mc:Choice>
              <mc:Fallback>
                <p:oleObj name="VISIO" r:id="rId5" imgW="2129028" imgH="972312" progId="Visio.Drawing.6">
                  <p:embed/>
                  <p:pic>
                    <p:nvPicPr>
                      <p:cNvPr id="1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837" y="1978985"/>
                        <a:ext cx="7260395" cy="292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8">
            <a:extLst>
              <a:ext uri="{FF2B5EF4-FFF2-40B4-BE49-F238E27FC236}">
                <a16:creationId xmlns:a16="http://schemas.microsoft.com/office/drawing/2014/main" id="{A9D043D2-9072-5A4E-95AD-480D7B3F16E4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929468" y="5213741"/>
            <a:ext cx="2819400" cy="490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85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+mn-cs"/>
              </a:rPr>
              <a:t>SRAM cell</a:t>
            </a:r>
          </a:p>
        </p:txBody>
      </p:sp>
    </p:spTree>
    <p:extLst>
      <p:ext uri="{BB962C8B-B14F-4D97-AF65-F5344CB8AC3E}">
        <p14:creationId xmlns:p14="http://schemas.microsoft.com/office/powerpoint/2010/main" val="2741083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The Big Picture: Storage Elements</a:t>
            </a:r>
            <a:endParaRPr lang="en-GB" dirty="0"/>
          </a:p>
        </p:txBody>
      </p:sp>
      <p:sp>
        <p:nvSpPr>
          <p:cNvPr id="40965" name="Content Placeholder 17"/>
          <p:cNvSpPr>
            <a:spLocks noGrp="1"/>
          </p:cNvSpPr>
          <p:nvPr>
            <p:ph idx="1"/>
          </p:nvPr>
        </p:nvSpPr>
        <p:spPr>
          <a:xfrm>
            <a:off x="396875" y="1066800"/>
            <a:ext cx="7762386" cy="5457095"/>
          </a:xfrm>
        </p:spPr>
        <p:txBody>
          <a:bodyPr/>
          <a:lstStyle/>
          <a:p>
            <a:r>
              <a:rPr lang="en-US" sz="2215" dirty="0"/>
              <a:t>Latches and Flip-Flops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Very fast, parallel access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Very expensive</a:t>
            </a:r>
            <a:r>
              <a:rPr lang="en-US" sz="1846" dirty="0">
                <a:solidFill>
                  <a:schemeClr val="accent2"/>
                </a:solidFill>
              </a:rPr>
              <a:t> </a:t>
            </a:r>
            <a:r>
              <a:rPr lang="en-US" sz="1846" dirty="0"/>
              <a:t>(one bit costs tens of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Static RAM (SRAM)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Relatively fast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only one data word at a time</a:t>
            </a:r>
          </a:p>
          <a:p>
            <a:pPr lvl="1"/>
            <a:r>
              <a:rPr lang="en-US" sz="1846" dirty="0">
                <a:solidFill>
                  <a:srgbClr val="C00000"/>
                </a:solidFill>
              </a:rPr>
              <a:t>Expensive</a:t>
            </a:r>
            <a:r>
              <a:rPr lang="en-US" sz="1846" dirty="0">
                <a:solidFill>
                  <a:srgbClr val="008000"/>
                </a:solidFill>
              </a:rPr>
              <a:t> </a:t>
            </a:r>
            <a:r>
              <a:rPr lang="en-US" sz="1846" dirty="0"/>
              <a:t>(one bit costs 6+ transistors)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Dynamic RAM (DRAM)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one data word at a time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reading destroys content </a:t>
            </a:r>
            <a:r>
              <a:rPr lang="en-US" sz="1846" dirty="0"/>
              <a:t>(refresh), </a:t>
            </a:r>
            <a:r>
              <a:rPr lang="en-US" sz="1846" dirty="0">
                <a:solidFill>
                  <a:srgbClr val="CC0000"/>
                </a:solidFill>
              </a:rPr>
              <a:t>needs special process for manufacturing</a:t>
            </a:r>
          </a:p>
          <a:p>
            <a:pPr lvl="1"/>
            <a:r>
              <a:rPr lang="en-US" sz="1846" dirty="0">
                <a:solidFill>
                  <a:srgbClr val="008000"/>
                </a:solidFill>
              </a:rPr>
              <a:t>Cheap</a:t>
            </a:r>
            <a:r>
              <a:rPr lang="en-US" sz="1846" dirty="0"/>
              <a:t> (one bit costs only one transistor plus one capacitor)</a:t>
            </a:r>
          </a:p>
          <a:p>
            <a:pPr lvl="1"/>
            <a:endParaRPr lang="en-US" sz="1000" dirty="0"/>
          </a:p>
          <a:p>
            <a:pPr>
              <a:spcBef>
                <a:spcPts val="1108"/>
              </a:spcBef>
            </a:pPr>
            <a:r>
              <a:rPr lang="en-US" sz="2215" dirty="0"/>
              <a:t>Other storage technology (flash memory, hard disk, tape)</a:t>
            </a:r>
          </a:p>
          <a:p>
            <a:pPr lvl="1"/>
            <a:r>
              <a:rPr lang="en-US" sz="1846" dirty="0">
                <a:solidFill>
                  <a:srgbClr val="CC0000"/>
                </a:solidFill>
              </a:rPr>
              <a:t>Much slower</a:t>
            </a:r>
            <a:r>
              <a:rPr lang="en-US" sz="1846" dirty="0"/>
              <a:t>, </a:t>
            </a:r>
            <a:r>
              <a:rPr lang="en-US" sz="1846" dirty="0">
                <a:solidFill>
                  <a:srgbClr val="CC0000"/>
                </a:solidFill>
              </a:rPr>
              <a:t>access takes a long time</a:t>
            </a:r>
            <a:r>
              <a:rPr lang="en-US" sz="1846" dirty="0"/>
              <a:t>, </a:t>
            </a:r>
            <a:r>
              <a:rPr lang="en-US" sz="1846" dirty="0">
                <a:solidFill>
                  <a:schemeClr val="accent6"/>
                </a:solidFill>
              </a:rPr>
              <a:t>non-volatile</a:t>
            </a:r>
          </a:p>
          <a:p>
            <a:pPr lvl="1"/>
            <a:r>
              <a:rPr lang="en-US" sz="1846" dirty="0">
                <a:solidFill>
                  <a:schemeClr val="accent6"/>
                </a:solidFill>
              </a:rPr>
              <a:t>Very cheap </a:t>
            </a:r>
            <a:endParaRPr lang="en-US" sz="1846" dirty="0"/>
          </a:p>
        </p:txBody>
      </p:sp>
    </p:spTree>
    <p:extLst>
      <p:ext uri="{BB962C8B-B14F-4D97-AF65-F5344CB8AC3E}">
        <p14:creationId xmlns:p14="http://schemas.microsoft.com/office/powerpoint/2010/main" val="2137066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Basic Storage Element: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	The R-S Latch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303635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R-S (Reset-Set)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763000" cy="5193723"/>
          </a:xfrm>
        </p:spPr>
        <p:txBody>
          <a:bodyPr/>
          <a:lstStyle/>
          <a:p>
            <a:r>
              <a:rPr lang="en-US" dirty="0"/>
              <a:t>Cross-coupled </a:t>
            </a:r>
            <a:r>
              <a:rPr lang="en-US" b="1" dirty="0">
                <a:solidFill>
                  <a:srgbClr val="0070C0"/>
                </a:solidFill>
              </a:rPr>
              <a:t>NAND gates</a:t>
            </a:r>
            <a:endParaRPr lang="en-US" dirty="0"/>
          </a:p>
          <a:p>
            <a:pPr lvl="1"/>
            <a:r>
              <a:rPr lang="en-US" dirty="0"/>
              <a:t>Data is stored at </a:t>
            </a:r>
            <a:r>
              <a:rPr lang="en-US" b="1" dirty="0"/>
              <a:t>Q</a:t>
            </a:r>
            <a:r>
              <a:rPr lang="en-US" dirty="0"/>
              <a:t> (inverse at </a:t>
            </a:r>
            <a:r>
              <a:rPr lang="en-US" b="1" dirty="0"/>
              <a:t>Q’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and </a:t>
            </a:r>
            <a:r>
              <a:rPr lang="en-US" b="1" dirty="0"/>
              <a:t>R</a:t>
            </a:r>
            <a:r>
              <a:rPr lang="en-US" dirty="0"/>
              <a:t> are control inputs </a:t>
            </a:r>
          </a:p>
          <a:p>
            <a:pPr lvl="2"/>
            <a:r>
              <a:rPr lang="en-US" dirty="0"/>
              <a:t>In </a:t>
            </a:r>
            <a:r>
              <a:rPr lang="en-US" i="1" dirty="0"/>
              <a:t>quiescent </a:t>
            </a:r>
            <a:r>
              <a:rPr lang="en-US" dirty="0"/>
              <a:t>(</a:t>
            </a:r>
            <a:r>
              <a:rPr lang="en-US" i="1" dirty="0"/>
              <a:t>idle</a:t>
            </a:r>
            <a:r>
              <a:rPr lang="en-US" dirty="0"/>
              <a:t>) </a:t>
            </a:r>
            <a:r>
              <a:rPr lang="en-US" i="1" dirty="0"/>
              <a:t>state, </a:t>
            </a:r>
            <a:r>
              <a:rPr lang="en-US" b="1" dirty="0"/>
              <a:t>both S and R are held at 1</a:t>
            </a:r>
            <a:endParaRPr lang="en-US" dirty="0"/>
          </a:p>
          <a:p>
            <a:pPr lvl="2"/>
            <a:r>
              <a:rPr lang="en-US" b="1" dirty="0"/>
              <a:t>S (set):</a:t>
            </a:r>
            <a:r>
              <a:rPr lang="en-US" dirty="0"/>
              <a:t> drive </a:t>
            </a:r>
            <a:r>
              <a:rPr lang="en-US" b="1" dirty="0"/>
              <a:t>S </a:t>
            </a:r>
            <a:r>
              <a:rPr lang="en-US" dirty="0"/>
              <a:t>to 0 (keeping </a:t>
            </a:r>
            <a:r>
              <a:rPr lang="en-US" b="1" dirty="0"/>
              <a:t>R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1</a:t>
            </a:r>
          </a:p>
          <a:p>
            <a:pPr lvl="2"/>
            <a:r>
              <a:rPr lang="en-US" b="1" dirty="0"/>
              <a:t>R (reset):</a:t>
            </a:r>
            <a:r>
              <a:rPr lang="en-US" dirty="0"/>
              <a:t> drive </a:t>
            </a:r>
            <a:r>
              <a:rPr lang="en-US" b="1" dirty="0"/>
              <a:t>R </a:t>
            </a:r>
            <a:r>
              <a:rPr lang="en-US" dirty="0"/>
              <a:t>to 0 (keeping </a:t>
            </a:r>
            <a:r>
              <a:rPr lang="en-US" b="1" dirty="0"/>
              <a:t>S</a:t>
            </a:r>
            <a:r>
              <a:rPr lang="en-US" dirty="0"/>
              <a:t> at 1) to change </a:t>
            </a:r>
            <a:r>
              <a:rPr lang="en-US" b="1" dirty="0"/>
              <a:t>Q</a:t>
            </a:r>
            <a:r>
              <a:rPr lang="en-US" dirty="0"/>
              <a:t> to 0</a:t>
            </a:r>
          </a:p>
          <a:p>
            <a:r>
              <a:rPr lang="en-US" b="1" dirty="0"/>
              <a:t>S </a:t>
            </a:r>
            <a:r>
              <a:rPr lang="en-US" dirty="0"/>
              <a:t>and</a:t>
            </a:r>
            <a:r>
              <a:rPr lang="en-US" b="1" dirty="0"/>
              <a:t> R </a:t>
            </a:r>
            <a:r>
              <a:rPr lang="en-US" dirty="0"/>
              <a:t>should never </a:t>
            </a:r>
            <a:r>
              <a:rPr lang="en-US" b="1" dirty="0"/>
              <a:t>both</a:t>
            </a:r>
            <a:r>
              <a:rPr lang="en-US" dirty="0"/>
              <a:t> be 0 at the same time</a:t>
            </a:r>
            <a:endParaRPr lang="en-US" b="1" dirty="0"/>
          </a:p>
          <a:p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396425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2807"/>
              </p:ext>
            </p:extLst>
          </p:nvPr>
        </p:nvGraphicFramePr>
        <p:xfrm>
          <a:off x="5773108" y="408159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3529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6800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8044" y="15240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R=S=0?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728142"/>
            <a:ext cx="8610600" cy="2463108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</a:t>
            </a:r>
            <a:r>
              <a:rPr lang="en-US" b="1" dirty="0"/>
              <a:t> R=S=0, 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will both settle to 1, which </a:t>
            </a:r>
            <a:r>
              <a:rPr lang="en-US" b="1" dirty="0">
                <a:solidFill>
                  <a:srgbClr val="C00000"/>
                </a:solidFill>
              </a:rPr>
              <a:t>breaks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our invariant that </a:t>
            </a:r>
            <a:r>
              <a:rPr lang="en-US" b="1" dirty="0"/>
              <a:t>Q</a:t>
            </a:r>
            <a:r>
              <a:rPr lang="en-US" dirty="0"/>
              <a:t> = !</a:t>
            </a:r>
            <a:r>
              <a:rPr lang="en-US" b="1" dirty="0"/>
              <a:t>Q’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transition back to 1 at the same time, </a:t>
            </a:r>
            <a:r>
              <a:rPr lang="en-US" b="1" dirty="0"/>
              <a:t>Q </a:t>
            </a:r>
            <a:r>
              <a:rPr lang="en-US" dirty="0"/>
              <a:t>and </a:t>
            </a:r>
            <a:r>
              <a:rPr lang="en-US" b="1" dirty="0"/>
              <a:t>Q’</a:t>
            </a:r>
            <a:r>
              <a:rPr lang="en-US" dirty="0"/>
              <a:t> begin to oscillate between 1 and 0 because their final values depend on each other (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/>
              <a:t>)</a:t>
            </a:r>
          </a:p>
          <a:p>
            <a:pPr marL="784225" lvl="1" indent="-457200">
              <a:buSzPct val="80000"/>
            </a:pPr>
            <a:r>
              <a:rPr lang="en-US" dirty="0"/>
              <a:t>This eventually settles depending on </a:t>
            </a:r>
            <a:r>
              <a:rPr lang="en-US" b="1" dirty="0">
                <a:solidFill>
                  <a:srgbClr val="7030A0"/>
                </a:solidFill>
              </a:rPr>
              <a:t>variation in the circuits </a:t>
            </a:r>
            <a:r>
              <a:rPr lang="en-US" dirty="0"/>
              <a:t>(more </a:t>
            </a:r>
            <a:r>
              <a:rPr lang="en-US" b="1" dirty="0" err="1">
                <a:solidFill>
                  <a:srgbClr val="7030A0"/>
                </a:solidFill>
              </a:rPr>
              <a:t>metastability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to come in </a:t>
            </a:r>
            <a:r>
              <a:rPr lang="en-US" b="1" dirty="0"/>
              <a:t>Lecture 8</a:t>
            </a:r>
            <a:r>
              <a:rPr lang="en-US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63146" y="1075008"/>
            <a:ext cx="3996154" cy="2353992"/>
            <a:chOff x="2404646" y="2087380"/>
            <a:chExt cx="3996154" cy="2353992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743200" y="2332936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743200" y="4221482"/>
              <a:ext cx="12192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4572000" y="252330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572000" y="4038600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962400" y="212053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962400" y="3635829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 bwMode="auto">
            <a:xfrm>
              <a:off x="3352800" y="3840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3352800" y="2697482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352800" y="269748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352800" y="3611883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 flipH="1" flipV="1">
              <a:off x="3352800" y="2926081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flipV="1">
              <a:off x="3352800" y="2950027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5867400" y="361188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5867400" y="2518483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5816600" y="2468882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5818746" y="3992186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4575175" y="2468882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4577321" y="3992186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22160" y="216172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S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04646" y="40386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Tahoma" charset="0"/>
                  <a:cs typeface="Tahoma" charset="0"/>
                </a:rPr>
                <a:t>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15000" y="4050268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15000" y="208738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26343"/>
              </p:ext>
            </p:extLst>
          </p:nvPr>
        </p:nvGraphicFramePr>
        <p:xfrm>
          <a:off x="5773108" y="1192348"/>
          <a:ext cx="2832729" cy="22148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S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Forbidden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066800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78044" y="2387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687644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0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687644" y="3149025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676400" y="838200"/>
            <a:ext cx="4459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Tahoma" charset="0"/>
                <a:cs typeface="Tahoma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7054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42" grpId="0"/>
      <p:bldP spid="3" grpId="0" uiExpand="1" build="p"/>
      <p:bldP spid="37" grpId="0"/>
      <p:bldP spid="43" grpId="0"/>
      <p:bldP spid="43" grpId="1"/>
      <p:bldP spid="44" grpId="0"/>
      <p:bldP spid="44" grpId="1"/>
      <p:bldP spid="45" grpId="0"/>
      <p:bldP spid="45" grpId="1"/>
      <p:bldP spid="46" grpId="0"/>
      <p:bldP spid="4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3189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3880022" y="2833816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6129754" y="3027658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6129754" y="4542949"/>
            <a:ext cx="18288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Delay 9"/>
          <p:cNvSpPr/>
          <p:nvPr/>
        </p:nvSpPr>
        <p:spPr bwMode="auto">
          <a:xfrm>
            <a:off x="5520154" y="2624887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Delay 10"/>
          <p:cNvSpPr/>
          <p:nvPr/>
        </p:nvSpPr>
        <p:spPr bwMode="auto">
          <a:xfrm>
            <a:off x="5520154" y="4140178"/>
            <a:ext cx="609600" cy="805543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910554" y="4344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910554" y="3201831"/>
            <a:ext cx="609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4910554" y="3201831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910554" y="4116232"/>
            <a:ext cx="0" cy="2285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4910554" y="3430430"/>
            <a:ext cx="2514600" cy="68580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V="1">
            <a:off x="4910554" y="3454376"/>
            <a:ext cx="2514600" cy="6618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425154" y="4116231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7425154" y="3022832"/>
            <a:ext cx="0" cy="42671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Oval 19"/>
          <p:cNvSpPr/>
          <p:nvPr/>
        </p:nvSpPr>
        <p:spPr bwMode="auto">
          <a:xfrm>
            <a:off x="7374354" y="2973231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376500" y="4496535"/>
            <a:ext cx="99454" cy="102296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32929" y="2973231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135075" y="4496535"/>
            <a:ext cx="99454" cy="10229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5554" y="2487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73408" y="47244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72754" y="4554617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Q’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72754" y="2591729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3886200" y="4720931"/>
            <a:ext cx="1640132" cy="346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ectangle 59"/>
          <p:cNvSpPr/>
          <p:nvPr/>
        </p:nvSpPr>
        <p:spPr bwMode="auto">
          <a:xfrm>
            <a:off x="3733800" y="2803161"/>
            <a:ext cx="793230" cy="19787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963686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</a:t>
            </a:r>
            <a:r>
              <a:rPr lang="en-US" b="1" dirty="0">
                <a:solidFill>
                  <a:srgbClr val="7030A0"/>
                </a:solidFill>
              </a:rPr>
              <a:t>guarantee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correct operation of an R-S Latch?</a:t>
            </a:r>
          </a:p>
          <a:p>
            <a:pPr lvl="1"/>
            <a:r>
              <a:rPr lang="en-US" dirty="0"/>
              <a:t>Add two more NAND gates!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b="1" dirty="0"/>
              <a:t>Q </a:t>
            </a:r>
            <a:r>
              <a:rPr lang="en-US" dirty="0"/>
              <a:t>takes the value of </a:t>
            </a:r>
            <a:r>
              <a:rPr lang="en-US" b="1" dirty="0"/>
              <a:t>D</a:t>
            </a:r>
            <a:r>
              <a:rPr lang="en-US" dirty="0"/>
              <a:t>, when </a:t>
            </a:r>
            <a:r>
              <a:rPr lang="en-US" b="1" dirty="0">
                <a:solidFill>
                  <a:srgbClr val="7030A0"/>
                </a:solidFill>
              </a:rPr>
              <a:t>write enable (WE) </a:t>
            </a:r>
            <a:r>
              <a:rPr lang="en-US" dirty="0"/>
              <a:t>is set to 1 </a:t>
            </a:r>
          </a:p>
          <a:p>
            <a:pPr lvl="1"/>
            <a:r>
              <a:rPr lang="en-US" b="1" dirty="0"/>
              <a:t>S</a:t>
            </a:r>
            <a:r>
              <a:rPr lang="en-US" dirty="0"/>
              <a:t> and </a:t>
            </a:r>
            <a:r>
              <a:rPr lang="en-US" b="1" dirty="0"/>
              <a:t>R</a:t>
            </a:r>
            <a:r>
              <a:rPr lang="en-US" dirty="0"/>
              <a:t> can never be 0 at the same time!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2438400"/>
            <a:ext cx="7425154" cy="2685534"/>
            <a:chOff x="533400" y="2438400"/>
            <a:chExt cx="74251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Straight Connector 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Delay 9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" name="Delay 10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0" name="Oval 19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75554" y="24870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08" y="4724400"/>
              <a:ext cx="327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72754" y="4554617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2591729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0" name="Delay 29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" name="Oval 46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07583" y="3409518"/>
              <a:ext cx="8675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533400" y="245006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2418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Gated D Latch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1828800"/>
            <a:ext cx="6564086" cy="2193231"/>
            <a:chOff x="533400" y="2397015"/>
            <a:chExt cx="7425154" cy="2798669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6129754" y="4542949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4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7376500" y="4496535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5554" y="2397015"/>
              <a:ext cx="35395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S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3408" y="4724399"/>
              <a:ext cx="37027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72754" y="4554616"/>
              <a:ext cx="448243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Q’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72754" y="2591729"/>
              <a:ext cx="393845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Q</a:t>
              </a: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71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7583" y="3409519"/>
              <a:ext cx="981348" cy="824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Write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Enable</a:t>
              </a: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TextBox 43"/>
            <p:cNvSpPr txBox="1"/>
            <p:nvPr/>
          </p:nvSpPr>
          <p:spPr>
            <a:xfrm>
              <a:off x="533400" y="2450068"/>
              <a:ext cx="386592" cy="4712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</a:p>
          </p:txBody>
        </p:sp>
      </p:grpSp>
      <p:graphicFrame>
        <p:nvGraphicFramePr>
          <p:cNvPr id="45" name="Table 44"/>
          <p:cNvGraphicFramePr>
            <a:graphicFrameLocks noGrp="1"/>
          </p:cNvGraphicFramePr>
          <p:nvPr>
            <p:extLst/>
          </p:nvPr>
        </p:nvGraphicFramePr>
        <p:xfrm>
          <a:off x="5773108" y="4038601"/>
          <a:ext cx="2832729" cy="2209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35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07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66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8939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Input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Output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395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</a:t>
                      </a:r>
                    </a:p>
                  </a:txBody>
                  <a:tcP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3B81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Q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3B81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prev</a:t>
                      </a:r>
                      <a:endParaRPr lang="en-US" baseline="-25000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76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4945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March 25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94341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7681541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 rot="5400000">
            <a:off x="427875" y="3975723"/>
            <a:ext cx="2618810" cy="1066800"/>
            <a:chOff x="838200" y="2438400"/>
            <a:chExt cx="7120354" cy="2685534"/>
          </a:xfrm>
        </p:grpSpPr>
        <p:cxnSp>
          <p:nvCxnSpPr>
            <p:cNvPr id="6" name="Straight Connector 5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Delay 30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Delay 31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Oval 37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TextBox 46"/>
          <p:cNvSpPr txBox="1"/>
          <p:nvPr/>
        </p:nvSpPr>
        <p:spPr>
          <a:xfrm>
            <a:off x="2009322" y="284767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851058" y="5802186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grpSp>
        <p:nvGrpSpPr>
          <p:cNvPr id="50" name="Group 49"/>
          <p:cNvGrpSpPr/>
          <p:nvPr/>
        </p:nvGrpSpPr>
        <p:grpSpPr>
          <a:xfrm rot="5400000">
            <a:off x="1596549" y="3975723"/>
            <a:ext cx="2618810" cy="1066800"/>
            <a:chOff x="838200" y="2438400"/>
            <a:chExt cx="7120354" cy="2685534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Delay 55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Delay 56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Oval 65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7" name="Oval 66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8" name="Oval 67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9" name="Delay 68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0" name="Delay 69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1" name="Oval 70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2" name="Oval 71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6" name="Oval 75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TextBox 80"/>
          <p:cNvSpPr txBox="1"/>
          <p:nvPr/>
        </p:nvSpPr>
        <p:spPr>
          <a:xfrm>
            <a:off x="317799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01973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83" name="Group 82"/>
          <p:cNvGrpSpPr/>
          <p:nvPr/>
        </p:nvGrpSpPr>
        <p:grpSpPr>
          <a:xfrm rot="5400000">
            <a:off x="2713875" y="3975723"/>
            <a:ext cx="2618810" cy="1066800"/>
            <a:chOff x="838200" y="2438400"/>
            <a:chExt cx="7120354" cy="2685534"/>
          </a:xfrm>
        </p:grpSpPr>
        <p:cxnSp>
          <p:nvCxnSpPr>
            <p:cNvPr id="84" name="Straight Connector 83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Delay 88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0" name="Delay 89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4" name="Straight Connector 93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9" name="Oval 98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0" name="Oval 99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1" name="Oval 100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2" name="Delay 101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3" name="Delay 102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5" name="Oval 104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06" name="Straight Connector 105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7" name="Straight Connector 106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8" name="Straight Connector 107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9" name="Oval 108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10" name="Oval 109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" name="TextBox 113"/>
          <p:cNvSpPr txBox="1"/>
          <p:nvPr/>
        </p:nvSpPr>
        <p:spPr>
          <a:xfrm>
            <a:off x="4366726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4208462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49" name="Group 148"/>
          <p:cNvGrpSpPr/>
          <p:nvPr/>
        </p:nvGrpSpPr>
        <p:grpSpPr>
          <a:xfrm rot="5400000">
            <a:off x="3912317" y="3975723"/>
            <a:ext cx="2618810" cy="1066800"/>
            <a:chOff x="838200" y="2438400"/>
            <a:chExt cx="7120354" cy="2685534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5" name="Delay 154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56" name="Delay 155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57" name="Straight Connector 156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Oval 164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Delay 167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Delay 168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2" name="Straight Connector 171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5" name="Oval 174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6" name="Oval 175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77" name="Straight Connector 176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8" name="Straight Connector 177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9" name="Straight Connector 178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0" name="TextBox 179"/>
          <p:cNvSpPr txBox="1"/>
          <p:nvPr/>
        </p:nvSpPr>
        <p:spPr>
          <a:xfrm>
            <a:off x="5493764" y="2847670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5335500" y="58021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0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2176008" y="2851292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2042080" y="5795504"/>
            <a:ext cx="269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-25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192589" y="3524566"/>
            <a:ext cx="952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Write Enable</a:t>
            </a:r>
          </a:p>
        </p:txBody>
      </p:sp>
      <p:cxnSp>
        <p:nvCxnSpPr>
          <p:cNvPr id="186" name="Straight Connector 185"/>
          <p:cNvCxnSpPr/>
          <p:nvPr/>
        </p:nvCxnSpPr>
        <p:spPr bwMode="auto">
          <a:xfrm>
            <a:off x="1756096" y="3834743"/>
            <a:ext cx="3490304" cy="388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Straight Connector 187"/>
          <p:cNvCxnSpPr/>
          <p:nvPr/>
        </p:nvCxnSpPr>
        <p:spPr bwMode="auto">
          <a:xfrm flipV="1">
            <a:off x="994010" y="3837474"/>
            <a:ext cx="762085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1" name="TextBox 190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26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114" grpId="0"/>
      <p:bldP spid="115" grpId="0"/>
      <p:bldP spid="180" grpId="0"/>
      <p:bldP spid="181" grpId="0"/>
      <p:bldP spid="182" grpId="0"/>
      <p:bldP spid="18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Register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8614" y="1093608"/>
            <a:ext cx="66403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use D latches to store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data?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Use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more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D latches!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 single WE signal for all latches for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simultaneous writes</a:t>
            </a: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6096000" y="2148293"/>
            <a:ext cx="0" cy="3947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297539" y="2738735"/>
            <a:ext cx="5510733" cy="3509665"/>
            <a:chOff x="297539" y="2738735"/>
            <a:chExt cx="5510733" cy="3509665"/>
          </a:xfrm>
        </p:grpSpPr>
        <p:cxnSp>
          <p:nvCxnSpPr>
            <p:cNvPr id="145" name="Straight Connector 144"/>
            <p:cNvCxnSpPr/>
            <p:nvPr/>
          </p:nvCxnSpPr>
          <p:spPr bwMode="auto">
            <a:xfrm>
              <a:off x="3429000" y="3272135"/>
              <a:ext cx="0" cy="2590800"/>
            </a:xfrm>
            <a:prstGeom prst="line">
              <a:avLst/>
            </a:prstGeom>
            <a:solidFill>
              <a:srgbClr val="C0C0C0"/>
            </a:solidFill>
            <a:ln w="698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48" name="Straight Connector 147"/>
            <p:cNvCxnSpPr/>
            <p:nvPr/>
          </p:nvCxnSpPr>
          <p:spPr bwMode="auto">
            <a:xfrm>
              <a:off x="914400" y="4495800"/>
              <a:ext cx="12954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" name="Rectangle 2"/>
            <p:cNvSpPr/>
            <p:nvPr/>
          </p:nvSpPr>
          <p:spPr bwMode="auto">
            <a:xfrm>
              <a:off x="1295400" y="3886200"/>
              <a:ext cx="4512872" cy="1371600"/>
            </a:xfrm>
            <a:prstGeom prst="re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Register x (Rx)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109644" y="2738735"/>
              <a:ext cx="6896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  <a:r>
                <a:rPr kumimoji="0" lang="en-US" sz="24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3096610" y="5786735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  <a:r>
                <a:rPr kumimoji="0" lang="en-US" sz="2400" b="0" i="0" u="none" strike="noStrike" kern="1200" cap="none" spc="0" normalizeH="0" baseline="-2500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3:0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297539" y="4264967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 bwMode="auto">
            <a:xfrm>
              <a:off x="3200400" y="34290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9" name="Straight Connector 188"/>
            <p:cNvCxnSpPr/>
            <p:nvPr/>
          </p:nvCxnSpPr>
          <p:spPr bwMode="auto">
            <a:xfrm>
              <a:off x="3200400" y="5410200"/>
              <a:ext cx="457200" cy="2286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90" name="TextBox 189"/>
            <p:cNvSpPr txBox="1"/>
            <p:nvPr/>
          </p:nvSpPr>
          <p:spPr>
            <a:xfrm>
              <a:off x="3563836" y="326767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537603" y="5257800"/>
              <a:ext cx="3545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4</a:t>
              </a:r>
              <a:endPara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300533" y="2286000"/>
            <a:ext cx="265500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Here we have a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register,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or a structure that stores more than one bit and can be read from and written to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This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register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holds 4 bits, and its data is referenced as Q[3:0]</a:t>
            </a:r>
          </a:p>
        </p:txBody>
      </p:sp>
    </p:spTree>
    <p:extLst>
      <p:ext uri="{BB962C8B-B14F-4D97-AF65-F5344CB8AC3E}">
        <p14:creationId xmlns:p14="http://schemas.microsoft.com/office/powerpoint/2010/main" val="66758458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911365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Memory</a:t>
            </a:r>
            <a:r>
              <a:rPr lang="en-US" dirty="0">
                <a:ea typeface="Cambria" charset="0"/>
                <a:cs typeface="Cambria" charset="0"/>
              </a:rPr>
              <a:t> is comprised of locations that can be written to or read from. An example memory array with 4 locations:</a:t>
            </a:r>
            <a:endParaRPr lang="en-US" b="1" dirty="0">
              <a:solidFill>
                <a:srgbClr val="7030A0"/>
              </a:solidFill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sz="900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Every unique location in memory is indexed with a unique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address. </a:t>
            </a:r>
            <a:r>
              <a:rPr lang="en-US" dirty="0">
                <a:ea typeface="Cambria" charset="0"/>
                <a:cs typeface="Cambria" charset="0"/>
              </a:rPr>
              <a:t>4 locations require 2 address bits (log[#locations]).</a:t>
            </a:r>
          </a:p>
          <a:p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Addressability: </a:t>
            </a:r>
            <a:r>
              <a:rPr lang="en-US" dirty="0">
                <a:ea typeface="Cambria" charset="0"/>
                <a:cs typeface="Cambria" charset="0"/>
              </a:rPr>
              <a:t>the number of bits of information stored in each location. This example: addressability is 8 bits.</a:t>
            </a:r>
          </a:p>
          <a:p>
            <a:r>
              <a:rPr lang="en-US" dirty="0">
                <a:ea typeface="Cambria" charset="0"/>
                <a:cs typeface="Cambria" charset="0"/>
              </a:rPr>
              <a:t>The entire set of unique locations in memory is referred to as 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address space.</a:t>
            </a:r>
            <a:endParaRPr lang="en-US" b="1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Typical memory is </a:t>
            </a:r>
            <a:r>
              <a:rPr lang="en-US" b="1" dirty="0">
                <a:ea typeface="Cambria" charset="0"/>
                <a:cs typeface="Cambria" charset="0"/>
              </a:rPr>
              <a:t>MUCH</a:t>
            </a:r>
            <a:r>
              <a:rPr lang="en-US" dirty="0">
                <a:ea typeface="Cambria" charset="0"/>
                <a:cs typeface="Cambria" charset="0"/>
              </a:rPr>
              <a:t> larger (billions of locations)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609600" y="1950023"/>
            <a:ext cx="78486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 bwMode="auto">
          <a:xfrm>
            <a:off x="4533900" y="1950023"/>
            <a:ext cx="0" cy="11430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 bwMode="auto">
          <a:xfrm>
            <a:off x="609600" y="2521523"/>
            <a:ext cx="784860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20486" y="200494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(00):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5929" y="2585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(10):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44786" y="200494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(01):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44786" y="2585599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(11):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639786" y="202782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0100  1001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45229" y="26006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0010  0010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64086" y="202918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0100  1011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64086" y="258559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1100  1001</a:t>
            </a:r>
          </a:p>
        </p:txBody>
      </p:sp>
    </p:spTree>
    <p:extLst>
      <p:ext uri="{BB962C8B-B14F-4D97-AF65-F5344CB8AC3E}">
        <p14:creationId xmlns:p14="http://schemas.microsoft.com/office/powerpoint/2010/main" val="2201276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64" name="Rectangle 463"/>
          <p:cNvSpPr/>
          <p:nvPr/>
        </p:nvSpPr>
        <p:spPr bwMode="auto">
          <a:xfrm>
            <a:off x="3094798" y="2310718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04800" y="997803"/>
            <a:ext cx="88161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Let’s implement a simple memory array with: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3-bit addressability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&amp;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address space size of 2 (total of 6 bits)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169061" y="1841242"/>
            <a:ext cx="4639464" cy="1537632"/>
            <a:chOff x="2169061" y="1841242"/>
            <a:chExt cx="4639464" cy="1537632"/>
          </a:xfrm>
        </p:grpSpPr>
        <p:cxnSp>
          <p:nvCxnSpPr>
            <p:cNvPr id="465" name="Straight Connector 464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6" name="Straight Connector 465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0" name="Straight Connector 46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1" name="Straight Connector 47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72" name="Delay 47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85" name="Delay 484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86" name="Straight Connector 485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0" name="Straight Connector 489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1" name="Straight Connector 490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2" name="Straight Connector 491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3" name="Straight Connector 492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5" name="Straight Connector 494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6" name="Straight Connector 495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7" name="Straight Connector 496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8" name="Oval 497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99" name="Oval 498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0" name="Oval 499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1" name="Delay 500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2" name="Delay 501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3" name="Oval 502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4" name="Oval 503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05" name="Straight Connector 504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6" name="Straight Connector 505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7" name="Straight Connector 506"/>
            <p:cNvCxnSpPr>
              <a:stCxn id="524" idx="2"/>
            </p:cNvCxnSpPr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08" name="Oval 507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09" name="Oval 508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22" name="Straight Connector 521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3" name="Straight Connector 522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4" name="Straight Connector 523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5" name="Straight Connector 524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242872" y="2726861"/>
              <a:ext cx="6447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WE</a:t>
              </a: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4043891" y="1841242"/>
              <a:ext cx="9028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1 Bit</a:t>
              </a:r>
            </a:p>
          </p:txBody>
        </p:sp>
      </p:grpSp>
      <p:sp>
        <p:nvSpPr>
          <p:cNvPr id="565" name="Rectangle 564"/>
          <p:cNvSpPr/>
          <p:nvPr/>
        </p:nvSpPr>
        <p:spPr bwMode="auto">
          <a:xfrm>
            <a:off x="1639225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2" name="Rectangle 571"/>
          <p:cNvSpPr/>
          <p:nvPr/>
        </p:nvSpPr>
        <p:spPr bwMode="auto">
          <a:xfrm>
            <a:off x="3561751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3" name="Rectangle 572"/>
          <p:cNvSpPr/>
          <p:nvPr/>
        </p:nvSpPr>
        <p:spPr bwMode="auto">
          <a:xfrm>
            <a:off x="5480588" y="4553716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76" name="Rectangle 575"/>
          <p:cNvSpPr/>
          <p:nvPr/>
        </p:nvSpPr>
        <p:spPr bwMode="auto">
          <a:xfrm>
            <a:off x="1636922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2</a:t>
            </a:r>
          </a:p>
        </p:txBody>
      </p:sp>
      <p:sp>
        <p:nvSpPr>
          <p:cNvPr id="577" name="Rectangle 576"/>
          <p:cNvSpPr/>
          <p:nvPr/>
        </p:nvSpPr>
        <p:spPr bwMode="auto">
          <a:xfrm>
            <a:off x="3559448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1</a:t>
            </a:r>
          </a:p>
        </p:txBody>
      </p:sp>
      <p:sp>
        <p:nvSpPr>
          <p:cNvPr id="579" name="Rectangle 578"/>
          <p:cNvSpPr/>
          <p:nvPr/>
        </p:nvSpPr>
        <p:spPr bwMode="auto">
          <a:xfrm>
            <a:off x="5478285" y="5444293"/>
            <a:ext cx="1920223" cy="8937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Bit</a:t>
            </a:r>
            <a:r>
              <a:rPr kumimoji="0" lang="en-US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75772" y="4769761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(0)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275772" y="5660338"/>
            <a:ext cx="1390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(1)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3023188" y="4139442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6-Bit Memory Array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518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4" grpId="0" animBg="1"/>
      <p:bldP spid="45" grpId="0" build="p"/>
      <p:bldP spid="565" grpId="0" animBg="1"/>
      <p:bldP spid="572" grpId="0" animBg="1"/>
      <p:bldP spid="573" grpId="0" animBg="1"/>
      <p:bldP spid="576" grpId="0" animBg="1"/>
      <p:bldP spid="577" grpId="0" animBg="1"/>
      <p:bldP spid="579" grpId="0" animBg="1"/>
      <p:bldP spid="580" grpId="0"/>
      <p:bldP spid="582" grpId="0"/>
      <p:bldP spid="58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the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9" name="Rectangle 148"/>
          <p:cNvSpPr/>
          <p:nvPr/>
        </p:nvSpPr>
        <p:spPr bwMode="auto">
          <a:xfrm>
            <a:off x="2429020" y="4108047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18330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88" grpId="0" animBg="1"/>
      <p:bldP spid="149" grpId="0" animBg="1"/>
      <p:bldP spid="181" grpId="0" animBg="1"/>
      <p:bldP spid="182" grpId="0" animBg="1"/>
      <p:bldP spid="183" grpId="0" animBg="1"/>
      <p:bldP spid="18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9693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40846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3500661" y="2975479"/>
            <a:ext cx="903914" cy="190561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8" name="Rectangle 207"/>
          <p:cNvSpPr/>
          <p:nvPr/>
        </p:nvSpPr>
        <p:spPr bwMode="auto">
          <a:xfrm>
            <a:off x="952143" y="2446384"/>
            <a:ext cx="773626" cy="14687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223278" y="4229178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210" name="Straight Arrow Connector 209"/>
          <p:cNvCxnSpPr>
            <a:endCxn id="209" idx="0"/>
          </p:cNvCxnSpPr>
          <p:nvPr/>
        </p:nvCxnSpPr>
        <p:spPr bwMode="auto">
          <a:xfrm flipH="1">
            <a:off x="1268885" y="3915177"/>
            <a:ext cx="70073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from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8578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to read?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Because there are 2 addresses, address size is log(2)=1 bit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>
            <a:off x="1052945" y="2784764"/>
            <a:ext cx="7154541" cy="813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1068438" y="2310799"/>
            <a:ext cx="12217" cy="147149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/>
          <p:nvPr/>
        </p:nvCxnSpPr>
        <p:spPr bwMode="auto">
          <a:xfrm>
            <a:off x="1052945" y="3768436"/>
            <a:ext cx="7141289" cy="512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3860746" y="494253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6270200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543068" y="4938769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86407" y="190095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123" name="Straight Connector 122"/>
          <p:cNvCxnSpPr/>
          <p:nvPr/>
        </p:nvCxnSpPr>
        <p:spPr bwMode="auto">
          <a:xfrm flipV="1">
            <a:off x="2493462" y="42419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3516832" y="41586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5" name="Delay 124"/>
          <p:cNvSpPr/>
          <p:nvPr/>
        </p:nvSpPr>
        <p:spPr bwMode="auto">
          <a:xfrm>
            <a:off x="3639625" y="41024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26" name="Straight Connector 125"/>
          <p:cNvCxnSpPr/>
          <p:nvPr/>
        </p:nvCxnSpPr>
        <p:spPr bwMode="auto">
          <a:xfrm>
            <a:off x="3520550" y="37697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Straight Connector 126"/>
          <p:cNvCxnSpPr/>
          <p:nvPr/>
        </p:nvCxnSpPr>
        <p:spPr bwMode="auto">
          <a:xfrm>
            <a:off x="4881586" y="42329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8" name="Straight Connector 127"/>
          <p:cNvCxnSpPr/>
          <p:nvPr/>
        </p:nvCxnSpPr>
        <p:spPr bwMode="auto">
          <a:xfrm>
            <a:off x="5923538" y="41528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9" name="Delay 128"/>
          <p:cNvSpPr/>
          <p:nvPr/>
        </p:nvSpPr>
        <p:spPr bwMode="auto">
          <a:xfrm>
            <a:off x="6046331" y="40967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0" name="Straight Connector 129"/>
          <p:cNvCxnSpPr/>
          <p:nvPr/>
        </p:nvCxnSpPr>
        <p:spPr bwMode="auto">
          <a:xfrm>
            <a:off x="5927256" y="37639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1" name="Straight Connector 130"/>
          <p:cNvCxnSpPr/>
          <p:nvPr/>
        </p:nvCxnSpPr>
        <p:spPr bwMode="auto">
          <a:xfrm>
            <a:off x="7220549" y="42361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Straight Connector 131"/>
          <p:cNvCxnSpPr/>
          <p:nvPr/>
        </p:nvCxnSpPr>
        <p:spPr bwMode="auto">
          <a:xfrm>
            <a:off x="8190666" y="41562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Delay 132"/>
          <p:cNvSpPr/>
          <p:nvPr/>
        </p:nvSpPr>
        <p:spPr bwMode="auto">
          <a:xfrm>
            <a:off x="8313459" y="41000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4" name="Straight Connector 133"/>
          <p:cNvCxnSpPr/>
          <p:nvPr/>
        </p:nvCxnSpPr>
        <p:spPr bwMode="auto">
          <a:xfrm>
            <a:off x="8194384" y="37672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Straight Connector 134"/>
          <p:cNvCxnSpPr/>
          <p:nvPr/>
        </p:nvCxnSpPr>
        <p:spPr bwMode="auto">
          <a:xfrm>
            <a:off x="3128085" y="32570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/>
          <p:nvPr/>
        </p:nvCxnSpPr>
        <p:spPr bwMode="auto">
          <a:xfrm>
            <a:off x="3526056" y="31779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Delay 136"/>
          <p:cNvSpPr/>
          <p:nvPr/>
        </p:nvSpPr>
        <p:spPr bwMode="auto">
          <a:xfrm>
            <a:off x="3648849" y="31218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8" name="Straight Connector 137"/>
          <p:cNvCxnSpPr/>
          <p:nvPr/>
        </p:nvCxnSpPr>
        <p:spPr bwMode="auto">
          <a:xfrm>
            <a:off x="3529774" y="27890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9" name="Straight Connector 138"/>
          <p:cNvCxnSpPr/>
          <p:nvPr/>
        </p:nvCxnSpPr>
        <p:spPr bwMode="auto">
          <a:xfrm>
            <a:off x="4890810" y="32523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Straight Connector 139"/>
          <p:cNvCxnSpPr/>
          <p:nvPr/>
        </p:nvCxnSpPr>
        <p:spPr bwMode="auto">
          <a:xfrm>
            <a:off x="5932762" y="31722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1" name="Delay 140"/>
          <p:cNvSpPr/>
          <p:nvPr/>
        </p:nvSpPr>
        <p:spPr bwMode="auto">
          <a:xfrm>
            <a:off x="6055555" y="31160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2" name="Straight Connector 141"/>
          <p:cNvCxnSpPr/>
          <p:nvPr/>
        </p:nvCxnSpPr>
        <p:spPr bwMode="auto">
          <a:xfrm>
            <a:off x="5936480" y="27832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3" name="Straight Connector 142"/>
          <p:cNvCxnSpPr/>
          <p:nvPr/>
        </p:nvCxnSpPr>
        <p:spPr bwMode="auto">
          <a:xfrm>
            <a:off x="7229773" y="32555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4" name="Straight Connector 143"/>
          <p:cNvCxnSpPr/>
          <p:nvPr/>
        </p:nvCxnSpPr>
        <p:spPr bwMode="auto">
          <a:xfrm>
            <a:off x="8199890" y="31755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5" name="Delay 144"/>
          <p:cNvSpPr/>
          <p:nvPr/>
        </p:nvSpPr>
        <p:spPr bwMode="auto">
          <a:xfrm>
            <a:off x="8322683" y="31193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46" name="Straight Connector 145"/>
          <p:cNvCxnSpPr/>
          <p:nvPr/>
        </p:nvCxnSpPr>
        <p:spPr bwMode="auto">
          <a:xfrm>
            <a:off x="8203608" y="27866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85" name="Straight Connector 184"/>
          <p:cNvCxnSpPr/>
          <p:nvPr/>
        </p:nvCxnSpPr>
        <p:spPr bwMode="auto">
          <a:xfrm flipV="1">
            <a:off x="3873635" y="32298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6" name="Straight Connector 185"/>
          <p:cNvCxnSpPr/>
          <p:nvPr/>
        </p:nvCxnSpPr>
        <p:spPr bwMode="auto">
          <a:xfrm flipV="1">
            <a:off x="3864411" y="42061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87" name="Picture 1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823" y="4488995"/>
            <a:ext cx="351694" cy="344628"/>
          </a:xfrm>
          <a:prstGeom prst="rect">
            <a:avLst/>
          </a:prstGeom>
        </p:spPr>
      </p:pic>
      <p:cxnSp>
        <p:nvCxnSpPr>
          <p:cNvPr id="188" name="Straight Connector 187"/>
          <p:cNvCxnSpPr/>
          <p:nvPr/>
        </p:nvCxnSpPr>
        <p:spPr bwMode="auto">
          <a:xfrm flipV="1">
            <a:off x="6282821" y="32186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Straight Connector 188"/>
          <p:cNvCxnSpPr/>
          <p:nvPr/>
        </p:nvCxnSpPr>
        <p:spPr bwMode="auto">
          <a:xfrm flipV="1">
            <a:off x="6273597" y="41949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0" name="Picture 18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009" y="4477808"/>
            <a:ext cx="351694" cy="344628"/>
          </a:xfrm>
          <a:prstGeom prst="rect">
            <a:avLst/>
          </a:prstGeom>
        </p:spPr>
      </p:pic>
      <p:cxnSp>
        <p:nvCxnSpPr>
          <p:cNvPr id="191" name="Straight Connector 190"/>
          <p:cNvCxnSpPr/>
          <p:nvPr/>
        </p:nvCxnSpPr>
        <p:spPr bwMode="auto">
          <a:xfrm flipV="1">
            <a:off x="8559539" y="32348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2" name="Straight Connector 191"/>
          <p:cNvCxnSpPr/>
          <p:nvPr/>
        </p:nvCxnSpPr>
        <p:spPr bwMode="auto">
          <a:xfrm flipV="1">
            <a:off x="8550315" y="42111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3" name="Straight Connector 192"/>
          <p:cNvCxnSpPr/>
          <p:nvPr/>
        </p:nvCxnSpPr>
        <p:spPr bwMode="auto">
          <a:xfrm flipV="1">
            <a:off x="4188288" y="3215083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 flipV="1">
            <a:off x="6597474" y="3210834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5" name="Straight Connector 194"/>
          <p:cNvCxnSpPr/>
          <p:nvPr/>
        </p:nvCxnSpPr>
        <p:spPr bwMode="auto">
          <a:xfrm flipV="1">
            <a:off x="8874192" y="3217000"/>
            <a:ext cx="0" cy="133578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96" name="Group 195"/>
          <p:cNvGrpSpPr/>
          <p:nvPr/>
        </p:nvGrpSpPr>
        <p:grpSpPr>
          <a:xfrm>
            <a:off x="4150611" y="4193137"/>
            <a:ext cx="4686965" cy="359646"/>
            <a:chOff x="4023626" y="2591208"/>
            <a:chExt cx="4686965" cy="970975"/>
          </a:xfrm>
        </p:grpSpPr>
        <p:cxnSp>
          <p:nvCxnSpPr>
            <p:cNvPr id="197" name="Straight Connector 196"/>
            <p:cNvCxnSpPr/>
            <p:nvPr/>
          </p:nvCxnSpPr>
          <p:spPr bwMode="auto">
            <a:xfrm flipH="1" flipV="1">
              <a:off x="4023626" y="259545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8" name="Straight Connector 197"/>
            <p:cNvCxnSpPr/>
            <p:nvPr/>
          </p:nvCxnSpPr>
          <p:spPr bwMode="auto">
            <a:xfrm flipH="1" flipV="1">
              <a:off x="6432812" y="2591208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9" name="Straight Connector 198"/>
            <p:cNvCxnSpPr/>
            <p:nvPr/>
          </p:nvCxnSpPr>
          <p:spPr bwMode="auto">
            <a:xfrm flipH="1" flipV="1">
              <a:off x="8709530" y="2597374"/>
              <a:ext cx="1061" cy="96480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00" name="Picture 19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2727" y="4494041"/>
            <a:ext cx="351694" cy="344628"/>
          </a:xfrm>
          <a:prstGeom prst="rect">
            <a:avLst/>
          </a:prstGeom>
        </p:spPr>
      </p:pic>
      <p:cxnSp>
        <p:nvCxnSpPr>
          <p:cNvPr id="201" name="Straight Connector 200"/>
          <p:cNvCxnSpPr/>
          <p:nvPr/>
        </p:nvCxnSpPr>
        <p:spPr bwMode="auto">
          <a:xfrm flipH="1" flipV="1">
            <a:off x="4162670" y="4833623"/>
            <a:ext cx="2006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Straight Connector 201"/>
          <p:cNvCxnSpPr/>
          <p:nvPr/>
        </p:nvCxnSpPr>
        <p:spPr bwMode="auto">
          <a:xfrm flipH="1" flipV="1">
            <a:off x="6571856" y="4822436"/>
            <a:ext cx="2274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3" name="Straight Connector 202"/>
          <p:cNvCxnSpPr/>
          <p:nvPr/>
        </p:nvCxnSpPr>
        <p:spPr bwMode="auto">
          <a:xfrm flipV="1">
            <a:off x="8846998" y="4838669"/>
            <a:ext cx="1576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6" name="Triangle 205"/>
          <p:cNvSpPr/>
          <p:nvPr/>
        </p:nvSpPr>
        <p:spPr bwMode="auto">
          <a:xfrm rot="5400000">
            <a:off x="1260464" y="2584116"/>
            <a:ext cx="299393" cy="406899"/>
          </a:xfrm>
          <a:prstGeom prst="triangl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7" name="Oval 206"/>
          <p:cNvSpPr/>
          <p:nvPr/>
        </p:nvSpPr>
        <p:spPr bwMode="auto">
          <a:xfrm>
            <a:off x="1597959" y="2743200"/>
            <a:ext cx="94648" cy="8637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6" name="Straight Arrow Connector 95"/>
          <p:cNvCxnSpPr>
            <a:stCxn id="95" idx="2"/>
            <a:endCxn id="99" idx="0"/>
          </p:cNvCxnSpPr>
          <p:nvPr/>
        </p:nvCxnSpPr>
        <p:spPr bwMode="auto">
          <a:xfrm flipH="1">
            <a:off x="3378675" y="4881093"/>
            <a:ext cx="573943" cy="59968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2657259" y="5480780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124768" y="2425934"/>
            <a:ext cx="1193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Wordline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3936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Assignment: </a:t>
            </a:r>
            <a:r>
              <a:rPr lang="en-US" dirty="0"/>
              <a:t>Moore’s Law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432FF"/>
                </a:solidFill>
              </a:rPr>
              <a:t>Paper review</a:t>
            </a:r>
          </a:p>
          <a:p>
            <a:r>
              <a:rPr lang="en-US" dirty="0">
                <a:hlinkClick r:id="rId2"/>
              </a:rPr>
              <a:t>G.E. Moore. "Cramming more components onto integrated circuits," Electronics magazine, 1965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review </a:t>
            </a:r>
          </a:p>
          <a:p>
            <a:pPr lvl="1"/>
            <a:r>
              <a:rPr lang="en-US" dirty="0"/>
              <a:t>Upload PDF file to Moodle – Deadline: April 1</a:t>
            </a:r>
            <a:endParaRPr lang="en-US" b="1" dirty="0"/>
          </a:p>
          <a:p>
            <a:pPr marL="344487" lvl="1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 strongly recommend that you </a:t>
            </a:r>
            <a:r>
              <a:rPr lang="en-US" dirty="0">
                <a:solidFill>
                  <a:srgbClr val="FF0000"/>
                </a:solidFill>
              </a:rPr>
              <a:t>follow my guidelines for (paper) review</a:t>
            </a:r>
            <a:r>
              <a:rPr lang="en-US" dirty="0"/>
              <a:t> (see next slide)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32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4800" y="997803"/>
            <a:ext cx="7289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</p:txBody>
      </p:sp>
      <p:grpSp>
        <p:nvGrpSpPr>
          <p:cNvPr id="147" name="Group 146"/>
          <p:cNvGrpSpPr/>
          <p:nvPr/>
        </p:nvGrpSpPr>
        <p:grpSpPr>
          <a:xfrm>
            <a:off x="2429020" y="4108047"/>
            <a:ext cx="1001274" cy="413645"/>
            <a:chOff x="1736388" y="2756071"/>
            <a:chExt cx="1195699" cy="615296"/>
          </a:xfrm>
        </p:grpSpPr>
        <p:grpSp>
          <p:nvGrpSpPr>
            <p:cNvPr id="150" name="Group 149"/>
            <p:cNvGrpSpPr/>
            <p:nvPr/>
          </p:nvGrpSpPr>
          <p:grpSpPr>
            <a:xfrm>
              <a:off x="1811462" y="2861744"/>
              <a:ext cx="982500" cy="419338"/>
              <a:chOff x="1545931" y="2438400"/>
              <a:chExt cx="5927877" cy="2685534"/>
            </a:xfrm>
          </p:grpSpPr>
          <p:cxnSp>
            <p:nvCxnSpPr>
              <p:cNvPr id="152" name="Straight Connector 151"/>
              <p:cNvCxnSpPr/>
              <p:nvPr/>
            </p:nvCxnSpPr>
            <p:spPr bwMode="auto">
              <a:xfrm>
                <a:off x="2895600" y="4496535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3" name="Straight Connector 152"/>
              <p:cNvCxnSpPr/>
              <p:nvPr/>
            </p:nvCxnSpPr>
            <p:spPr bwMode="auto">
              <a:xfrm>
                <a:off x="2895600" y="3048000"/>
                <a:ext cx="3048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4" name="Straight Connector 153"/>
              <p:cNvCxnSpPr/>
              <p:nvPr/>
            </p:nvCxnSpPr>
            <p:spPr bwMode="auto">
              <a:xfrm>
                <a:off x="3880022" y="2833816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5" name="Straight Connector 154"/>
              <p:cNvCxnSpPr/>
              <p:nvPr/>
            </p:nvCxnSpPr>
            <p:spPr bwMode="auto">
              <a:xfrm flipV="1">
                <a:off x="6129755" y="4537806"/>
                <a:ext cx="1292238" cy="5146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6" name="Delay 155"/>
              <p:cNvSpPr/>
              <p:nvPr/>
            </p:nvSpPr>
            <p:spPr bwMode="auto">
              <a:xfrm>
                <a:off x="5520152" y="2624887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57" name="Delay 156"/>
              <p:cNvSpPr/>
              <p:nvPr/>
            </p:nvSpPr>
            <p:spPr bwMode="auto">
              <a:xfrm>
                <a:off x="5520154" y="4140178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58" name="Straight Connector 157"/>
              <p:cNvCxnSpPr/>
              <p:nvPr/>
            </p:nvCxnSpPr>
            <p:spPr bwMode="auto">
              <a:xfrm>
                <a:off x="4910554" y="4344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9" name="Straight Connector 158"/>
              <p:cNvCxnSpPr/>
              <p:nvPr/>
            </p:nvCxnSpPr>
            <p:spPr bwMode="auto">
              <a:xfrm>
                <a:off x="4910554" y="3201831"/>
                <a:ext cx="609600" cy="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Connector 159"/>
              <p:cNvCxnSpPr/>
              <p:nvPr/>
            </p:nvCxnSpPr>
            <p:spPr bwMode="auto">
              <a:xfrm>
                <a:off x="4910554" y="3201831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1" name="Straight Connector 160"/>
              <p:cNvCxnSpPr/>
              <p:nvPr/>
            </p:nvCxnSpPr>
            <p:spPr bwMode="auto">
              <a:xfrm>
                <a:off x="4910554" y="4116232"/>
                <a:ext cx="0" cy="22859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2" name="Straight Connector 161"/>
              <p:cNvCxnSpPr/>
              <p:nvPr/>
            </p:nvCxnSpPr>
            <p:spPr bwMode="auto">
              <a:xfrm flipH="1" flipV="1">
                <a:off x="4910554" y="3430430"/>
                <a:ext cx="2514600" cy="685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3" name="Straight Connector 162"/>
              <p:cNvCxnSpPr/>
              <p:nvPr/>
            </p:nvCxnSpPr>
            <p:spPr bwMode="auto">
              <a:xfrm flipV="1">
                <a:off x="4910554" y="3454376"/>
                <a:ext cx="2514600" cy="661855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163"/>
              <p:cNvCxnSpPr/>
              <p:nvPr/>
            </p:nvCxnSpPr>
            <p:spPr bwMode="auto">
              <a:xfrm>
                <a:off x="7425154" y="4116231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5" name="Straight Connector 164"/>
              <p:cNvCxnSpPr/>
              <p:nvPr/>
            </p:nvCxnSpPr>
            <p:spPr bwMode="auto">
              <a:xfrm>
                <a:off x="7425154" y="3022832"/>
                <a:ext cx="0" cy="42671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6" name="Oval 165"/>
              <p:cNvSpPr/>
              <p:nvPr/>
            </p:nvSpPr>
            <p:spPr bwMode="auto">
              <a:xfrm>
                <a:off x="7374354" y="2973231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7" name="Oval 166"/>
              <p:cNvSpPr/>
              <p:nvPr/>
            </p:nvSpPr>
            <p:spPr bwMode="auto">
              <a:xfrm>
                <a:off x="6132929" y="2973231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8" name="Oval 167"/>
              <p:cNvSpPr/>
              <p:nvPr/>
            </p:nvSpPr>
            <p:spPr bwMode="auto">
              <a:xfrm>
                <a:off x="6135075" y="4496535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69" name="Delay 168"/>
              <p:cNvSpPr/>
              <p:nvPr/>
            </p:nvSpPr>
            <p:spPr bwMode="auto">
              <a:xfrm>
                <a:off x="3173968" y="2438400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0" name="Delay 169"/>
              <p:cNvSpPr/>
              <p:nvPr/>
            </p:nvSpPr>
            <p:spPr bwMode="auto">
              <a:xfrm>
                <a:off x="3174130" y="4318391"/>
                <a:ext cx="609600" cy="805543"/>
              </a:xfrm>
              <a:prstGeom prst="flowChartDelay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1" name="Oval 170"/>
              <p:cNvSpPr/>
              <p:nvPr/>
            </p:nvSpPr>
            <p:spPr bwMode="auto">
              <a:xfrm>
                <a:off x="3786746" y="278674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2" name="Oval 171"/>
              <p:cNvSpPr/>
              <p:nvPr/>
            </p:nvSpPr>
            <p:spPr bwMode="auto">
              <a:xfrm>
                <a:off x="3789051" y="4674748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>
                <a:off x="3886200" y="4720931"/>
                <a:ext cx="1640132" cy="346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4" name="Straight Connector 173"/>
              <p:cNvCxnSpPr/>
              <p:nvPr/>
            </p:nvCxnSpPr>
            <p:spPr bwMode="auto">
              <a:xfrm flipV="1">
                <a:off x="2895600" y="3053751"/>
                <a:ext cx="2875" cy="1442050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6" name="Oval 175"/>
              <p:cNvSpPr/>
              <p:nvPr/>
            </p:nvSpPr>
            <p:spPr bwMode="auto">
              <a:xfrm>
                <a:off x="2842550" y="3680750"/>
                <a:ext cx="99454" cy="102296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sp>
            <p:nvSpPr>
              <p:cNvPr id="177" name="Oval 176"/>
              <p:cNvSpPr/>
              <p:nvPr/>
            </p:nvSpPr>
            <p:spPr bwMode="auto">
              <a:xfrm>
                <a:off x="3070440" y="4886924"/>
                <a:ext cx="99454" cy="102296"/>
              </a:xfrm>
              <a:prstGeom prst="ellips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 bwMode="auto">
              <a:xfrm flipV="1">
                <a:off x="1545931" y="4933750"/>
                <a:ext cx="1522119" cy="432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 bwMode="auto">
              <a:xfrm flipH="1" flipV="1">
                <a:off x="1550984" y="2654061"/>
                <a:ext cx="3208" cy="228680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9" name="Rectangle 148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81" name="Rectangle 180"/>
          <p:cNvSpPr/>
          <p:nvPr/>
        </p:nvSpPr>
        <p:spPr bwMode="auto">
          <a:xfrm>
            <a:off x="7099481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4826480" y="41080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3" name="Rectangle 182"/>
          <p:cNvSpPr/>
          <p:nvPr/>
        </p:nvSpPr>
        <p:spPr bwMode="auto">
          <a:xfrm>
            <a:off x="7099481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4" name="Rectangle 183"/>
          <p:cNvSpPr/>
          <p:nvPr/>
        </p:nvSpPr>
        <p:spPr bwMode="auto">
          <a:xfrm>
            <a:off x="4826480" y="31242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2429020" y="31242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953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uild="p"/>
      <p:bldP spid="181" grpId="0" animBg="1"/>
      <p:bldP spid="182" grpId="0" animBg="1"/>
      <p:bldP spid="183" grpId="0" animBg="1"/>
      <p:bldP spid="184" grpId="0" animBg="1"/>
      <p:bldP spid="8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to Memory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304800" y="997803"/>
            <a:ext cx="72891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How can we select an address and write to it?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Input is indicated with D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i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36474" y="1900959"/>
            <a:ext cx="7964281" cy="2620735"/>
            <a:chOff x="136474" y="1900959"/>
            <a:chExt cx="7964281" cy="2620735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648032" cy="36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634134" cy="347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194664" cy="125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5" name="Oval 164"/>
            <p:cNvSpPr/>
            <p:nvPr/>
          </p:nvSpPr>
          <p:spPr bwMode="auto">
            <a:xfrm>
              <a:off x="217760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6" name="Oval 165"/>
            <p:cNvSpPr/>
            <p:nvPr/>
          </p:nvSpPr>
          <p:spPr bwMode="auto">
            <a:xfrm>
              <a:off x="2292875" y="39229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7" name="Oval 166"/>
            <p:cNvSpPr/>
            <p:nvPr/>
          </p:nvSpPr>
          <p:spPr bwMode="auto">
            <a:xfrm>
              <a:off x="2292875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8" name="Oval 167"/>
            <p:cNvSpPr/>
            <p:nvPr/>
          </p:nvSpPr>
          <p:spPr bwMode="auto">
            <a:xfrm>
              <a:off x="4682001" y="392057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69" name="Oval 168"/>
            <p:cNvSpPr/>
            <p:nvPr/>
          </p:nvSpPr>
          <p:spPr bwMode="auto">
            <a:xfrm>
              <a:off x="4553552" y="317290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0" name="Oval 169"/>
            <p:cNvSpPr/>
            <p:nvPr/>
          </p:nvSpPr>
          <p:spPr bwMode="auto">
            <a:xfrm>
              <a:off x="4692202" y="29379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1" name="Oval 170"/>
            <p:cNvSpPr/>
            <p:nvPr/>
          </p:nvSpPr>
          <p:spPr bwMode="auto">
            <a:xfrm>
              <a:off x="6843675" y="316726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2" name="Oval 171"/>
            <p:cNvSpPr/>
            <p:nvPr/>
          </p:nvSpPr>
          <p:spPr bwMode="auto">
            <a:xfrm>
              <a:off x="6961700" y="39274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3" name="Oval 172"/>
            <p:cNvSpPr/>
            <p:nvPr/>
          </p:nvSpPr>
          <p:spPr bwMode="auto">
            <a:xfrm>
              <a:off x="6851125" y="41629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4" name="Oval 173"/>
            <p:cNvSpPr/>
            <p:nvPr/>
          </p:nvSpPr>
          <p:spPr bwMode="auto">
            <a:xfrm>
              <a:off x="6961700" y="2937425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75" name="Oval 174"/>
            <p:cNvSpPr/>
            <p:nvPr/>
          </p:nvSpPr>
          <p:spPr bwMode="auto">
            <a:xfrm>
              <a:off x="4558250" y="4156050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07137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6474" y="1900959"/>
            <a:ext cx="9051322" cy="3410903"/>
            <a:chOff x="136474" y="1900959"/>
            <a:chExt cx="9051322" cy="3410903"/>
          </a:xfrm>
        </p:grpSpPr>
        <p:cxnSp>
          <p:nvCxnSpPr>
            <p:cNvPr id="105" name="Straight Connector 104"/>
            <p:cNvCxnSpPr/>
            <p:nvPr/>
          </p:nvCxnSpPr>
          <p:spPr bwMode="auto">
            <a:xfrm>
              <a:off x="1965704" y="2985859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/>
            <p:cNvCxnSpPr>
              <a:stCxn id="277" idx="6"/>
            </p:cNvCxnSpPr>
            <p:nvPr/>
          </p:nvCxnSpPr>
          <p:spPr bwMode="auto">
            <a:xfrm>
              <a:off x="1117393" y="2782970"/>
              <a:ext cx="7090093" cy="992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3" name="TextBox 152"/>
            <p:cNvSpPr txBox="1"/>
            <p:nvPr/>
          </p:nvSpPr>
          <p:spPr>
            <a:xfrm>
              <a:off x="1938360" y="2080813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[2]</a:t>
              </a:r>
            </a:p>
          </p:txBody>
        </p:sp>
        <p:cxnSp>
          <p:nvCxnSpPr>
            <p:cNvPr id="237" name="Straight Connector 236"/>
            <p:cNvCxnSpPr/>
            <p:nvPr/>
          </p:nvCxnSpPr>
          <p:spPr bwMode="auto">
            <a:xfrm flipH="1">
              <a:off x="7005988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/>
            <p:cNvCxnSpPr/>
            <p:nvPr/>
          </p:nvCxnSpPr>
          <p:spPr bwMode="auto">
            <a:xfrm flipV="1">
              <a:off x="6889723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/>
            <p:cNvCxnSpPr/>
            <p:nvPr/>
          </p:nvCxnSpPr>
          <p:spPr bwMode="auto">
            <a:xfrm>
              <a:off x="7005988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/>
            <p:cNvCxnSpPr/>
            <p:nvPr/>
          </p:nvCxnSpPr>
          <p:spPr bwMode="auto">
            <a:xfrm flipH="1">
              <a:off x="4732987" y="3331023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/>
            <p:cNvCxnSpPr/>
            <p:nvPr/>
          </p:nvCxnSpPr>
          <p:spPr bwMode="auto">
            <a:xfrm flipV="1">
              <a:off x="4616722" y="3217133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/>
            <p:cNvCxnSpPr/>
            <p:nvPr/>
          </p:nvCxnSpPr>
          <p:spPr bwMode="auto">
            <a:xfrm>
              <a:off x="4732987" y="2985605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4" name="TextBox 253"/>
            <p:cNvSpPr txBox="1"/>
            <p:nvPr/>
          </p:nvSpPr>
          <p:spPr>
            <a:xfrm>
              <a:off x="432310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[1]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217287" y="2460112"/>
              <a:ext cx="4673072" cy="1755420"/>
              <a:chOff x="2090302" y="1469511"/>
              <a:chExt cx="4673072" cy="4169289"/>
            </a:xfrm>
          </p:grpSpPr>
          <p:cxnSp>
            <p:nvCxnSpPr>
              <p:cNvPr id="124" name="Straight Connector 123"/>
              <p:cNvCxnSpPr/>
              <p:nvPr/>
            </p:nvCxnSpPr>
            <p:spPr bwMode="auto">
              <a:xfrm>
                <a:off x="2090302" y="1473272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3" name="Straight Connector 252"/>
              <p:cNvCxnSpPr/>
              <p:nvPr/>
            </p:nvCxnSpPr>
            <p:spPr bwMode="auto">
              <a:xfrm>
                <a:off x="447504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5" name="Straight Connector 254"/>
              <p:cNvCxnSpPr/>
              <p:nvPr/>
            </p:nvCxnSpPr>
            <p:spPr bwMode="auto">
              <a:xfrm>
                <a:off x="6760972" y="1469511"/>
                <a:ext cx="2402" cy="4165528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56" name="TextBox 255"/>
            <p:cNvSpPr txBox="1"/>
            <p:nvPr/>
          </p:nvSpPr>
          <p:spPr>
            <a:xfrm>
              <a:off x="6609030" y="2077052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</a:t>
              </a:r>
              <a:r>
                <a:rPr kumimoji="0" lang="en-US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i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257" name="Straight Connector 256"/>
            <p:cNvCxnSpPr/>
            <p:nvPr/>
          </p:nvCxnSpPr>
          <p:spPr bwMode="auto">
            <a:xfrm>
              <a:off x="1765425" y="2928110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9" name="Straight Connector 258"/>
            <p:cNvCxnSpPr>
              <a:stCxn id="279" idx="2"/>
            </p:cNvCxnSpPr>
            <p:nvPr/>
          </p:nvCxnSpPr>
          <p:spPr bwMode="auto">
            <a:xfrm flipV="1">
              <a:off x="746759" y="3041210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1" name="Straight Connector 260"/>
            <p:cNvCxnSpPr/>
            <p:nvPr/>
          </p:nvCxnSpPr>
          <p:spPr bwMode="auto">
            <a:xfrm flipV="1">
              <a:off x="1765776" y="2790936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4" name="Delay 103"/>
            <p:cNvSpPr/>
            <p:nvPr/>
          </p:nvSpPr>
          <p:spPr bwMode="auto">
            <a:xfrm>
              <a:off x="1850257" y="2877616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69" name="Straight Connector 268"/>
            <p:cNvCxnSpPr>
              <a:endCxn id="348" idx="0"/>
            </p:cNvCxnSpPr>
            <p:nvPr/>
          </p:nvCxnSpPr>
          <p:spPr bwMode="auto">
            <a:xfrm>
              <a:off x="1068438" y="2310799"/>
              <a:ext cx="1631" cy="14117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1" name="Straight Connector 270"/>
            <p:cNvCxnSpPr>
              <a:endCxn id="350" idx="0"/>
            </p:cNvCxnSpPr>
            <p:nvPr/>
          </p:nvCxnSpPr>
          <p:spPr bwMode="auto">
            <a:xfrm>
              <a:off x="793499" y="2694709"/>
              <a:ext cx="584" cy="128463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7" name="Oval 276"/>
            <p:cNvSpPr/>
            <p:nvPr/>
          </p:nvSpPr>
          <p:spPr bwMode="auto">
            <a:xfrm>
              <a:off x="1022745" y="2735463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9" name="Oval 278"/>
            <p:cNvSpPr/>
            <p:nvPr/>
          </p:nvSpPr>
          <p:spPr bwMode="auto">
            <a:xfrm>
              <a:off x="746759" y="2995498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4" name="Straight Connector 283"/>
            <p:cNvCxnSpPr/>
            <p:nvPr/>
          </p:nvCxnSpPr>
          <p:spPr bwMode="auto">
            <a:xfrm>
              <a:off x="1965704" y="3969707"/>
              <a:ext cx="5040284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5" name="Straight Connector 284"/>
            <p:cNvCxnSpPr>
              <a:stCxn id="348" idx="6"/>
            </p:cNvCxnSpPr>
            <p:nvPr/>
          </p:nvCxnSpPr>
          <p:spPr bwMode="auto">
            <a:xfrm>
              <a:off x="1117393" y="3770039"/>
              <a:ext cx="7076841" cy="35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6" name="Straight Connector 325"/>
            <p:cNvCxnSpPr/>
            <p:nvPr/>
          </p:nvCxnSpPr>
          <p:spPr bwMode="auto">
            <a:xfrm flipH="1">
              <a:off x="7005988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7" name="Straight Connector 326"/>
            <p:cNvCxnSpPr/>
            <p:nvPr/>
          </p:nvCxnSpPr>
          <p:spPr bwMode="auto">
            <a:xfrm flipV="1">
              <a:off x="6889723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8" name="Straight Connector 327"/>
            <p:cNvCxnSpPr/>
            <p:nvPr/>
          </p:nvCxnSpPr>
          <p:spPr bwMode="auto">
            <a:xfrm>
              <a:off x="7005988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3" name="Straight Connector 332"/>
            <p:cNvCxnSpPr/>
            <p:nvPr/>
          </p:nvCxnSpPr>
          <p:spPr bwMode="auto">
            <a:xfrm flipH="1">
              <a:off x="4732987" y="4314871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4" name="Straight Connector 333"/>
            <p:cNvCxnSpPr/>
            <p:nvPr/>
          </p:nvCxnSpPr>
          <p:spPr bwMode="auto">
            <a:xfrm flipV="1">
              <a:off x="4616722" y="4200981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5" name="Straight Connector 334"/>
            <p:cNvCxnSpPr/>
            <p:nvPr/>
          </p:nvCxnSpPr>
          <p:spPr bwMode="auto">
            <a:xfrm>
              <a:off x="4732987" y="3969453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1" name="Straight Connector 340"/>
            <p:cNvCxnSpPr/>
            <p:nvPr/>
          </p:nvCxnSpPr>
          <p:spPr bwMode="auto">
            <a:xfrm>
              <a:off x="1765425" y="3911958"/>
              <a:ext cx="196001" cy="118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2" name="Straight Connector 341"/>
            <p:cNvCxnSpPr/>
            <p:nvPr/>
          </p:nvCxnSpPr>
          <p:spPr bwMode="auto">
            <a:xfrm flipV="1">
              <a:off x="746759" y="4025058"/>
              <a:ext cx="1105719" cy="179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3" name="Straight Connector 342"/>
            <p:cNvCxnSpPr/>
            <p:nvPr/>
          </p:nvCxnSpPr>
          <p:spPr bwMode="auto">
            <a:xfrm flipV="1">
              <a:off x="1765776" y="3774784"/>
              <a:ext cx="3558" cy="14231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4" name="Delay 343"/>
            <p:cNvSpPr/>
            <p:nvPr/>
          </p:nvSpPr>
          <p:spPr bwMode="auto">
            <a:xfrm>
              <a:off x="1850257" y="3861464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8" name="Oval 347"/>
            <p:cNvSpPr/>
            <p:nvPr/>
          </p:nvSpPr>
          <p:spPr bwMode="auto">
            <a:xfrm>
              <a:off x="1022745" y="3722532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50" name="Oval 349"/>
            <p:cNvSpPr/>
            <p:nvPr/>
          </p:nvSpPr>
          <p:spPr bwMode="auto">
            <a:xfrm>
              <a:off x="746759" y="3979346"/>
              <a:ext cx="94648" cy="9501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429020" y="3124201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679210" y="3411290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2679210" y="3259233"/>
              <a:ext cx="4230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2815840" y="3236750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3128085" y="3415623"/>
              <a:ext cx="179352" cy="54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Delay 10"/>
            <p:cNvSpPr/>
            <p:nvPr/>
          </p:nvSpPr>
          <p:spPr bwMode="auto">
            <a:xfrm>
              <a:off x="3043477" y="3214818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Delay 11"/>
            <p:cNvSpPr/>
            <p:nvPr/>
          </p:nvSpPr>
          <p:spPr bwMode="auto">
            <a:xfrm>
              <a:off x="3043477" y="337388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958869" y="3395365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958869" y="3275381"/>
              <a:ext cx="84608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958869" y="3275381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2958869" y="3371369"/>
              <a:ext cx="0" cy="2399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 flipH="1" flipV="1">
              <a:off x="2958869" y="3299378"/>
              <a:ext cx="349007" cy="7199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V="1">
              <a:off x="2958869" y="3301892"/>
              <a:ext cx="349007" cy="6947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3307876" y="3371369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3307876" y="3256591"/>
              <a:ext cx="0" cy="4479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Oval 20"/>
            <p:cNvSpPr/>
            <p:nvPr/>
          </p:nvSpPr>
          <p:spPr bwMode="auto">
            <a:xfrm>
              <a:off x="3300825" y="325138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3128525" y="3251385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3128823" y="341129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Delay 23"/>
            <p:cNvSpPr/>
            <p:nvPr/>
          </p:nvSpPr>
          <p:spPr bwMode="auto">
            <a:xfrm>
              <a:off x="2717845" y="3195242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2717868" y="3392590"/>
              <a:ext cx="84608" cy="8456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802894" y="3231809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2803214" y="3429998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8" name="Straight Connector 27"/>
            <p:cNvCxnSpPr/>
            <p:nvPr/>
          </p:nvCxnSpPr>
          <p:spPr bwMode="auto">
            <a:xfrm>
              <a:off x="2816697" y="3434846"/>
              <a:ext cx="227637" cy="36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 flipV="1">
              <a:off x="2679210" y="3259837"/>
              <a:ext cx="399" cy="15137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>
              <a:stCxn id="31" idx="2"/>
            </p:cNvCxnSpPr>
            <p:nvPr/>
          </p:nvCxnSpPr>
          <p:spPr bwMode="auto">
            <a:xfrm flipH="1">
              <a:off x="2335527" y="3331024"/>
              <a:ext cx="33632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1" name="Oval 30"/>
            <p:cNvSpPr/>
            <p:nvPr/>
          </p:nvSpPr>
          <p:spPr bwMode="auto">
            <a:xfrm>
              <a:off x="2671847" y="3325655"/>
              <a:ext cx="13803" cy="10738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2703476" y="3452270"/>
              <a:ext cx="13803" cy="10738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 flipV="1">
              <a:off x="2491886" y="3457186"/>
              <a:ext cx="211258" cy="45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 flipV="1">
              <a:off x="2219262" y="3217134"/>
              <a:ext cx="500916" cy="14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 flipV="1">
              <a:off x="2492588" y="3217881"/>
              <a:ext cx="445" cy="24005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 bwMode="auto">
            <a:xfrm>
              <a:off x="2335527" y="2985606"/>
              <a:ext cx="3229" cy="34603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7" name="TextBox 486"/>
            <p:cNvSpPr txBox="1"/>
            <p:nvPr/>
          </p:nvSpPr>
          <p:spPr>
            <a:xfrm>
              <a:off x="3860746" y="4942530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D[2]</a:t>
              </a:r>
            </a:p>
          </p:txBody>
        </p:sp>
        <p:sp>
          <p:nvSpPr>
            <p:cNvPr id="488" name="TextBox 487"/>
            <p:cNvSpPr txBox="1"/>
            <p:nvPr/>
          </p:nvSpPr>
          <p:spPr>
            <a:xfrm>
              <a:off x="6270200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D[1]</a:t>
              </a:r>
            </a:p>
          </p:txBody>
        </p:sp>
        <p:sp>
          <p:nvSpPr>
            <p:cNvPr id="489" name="TextBox 488"/>
            <p:cNvSpPr txBox="1"/>
            <p:nvPr/>
          </p:nvSpPr>
          <p:spPr>
            <a:xfrm>
              <a:off x="8543068" y="4938769"/>
              <a:ext cx="6447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D[0]</a:t>
              </a:r>
            </a:p>
          </p:txBody>
        </p:sp>
        <p:sp>
          <p:nvSpPr>
            <p:cNvPr id="494" name="TextBox 493"/>
            <p:cNvSpPr txBox="1"/>
            <p:nvPr/>
          </p:nvSpPr>
          <p:spPr>
            <a:xfrm>
              <a:off x="386407" y="1900959"/>
              <a:ext cx="96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Addr</a:t>
              </a: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[0]</a:t>
              </a:r>
            </a:p>
          </p:txBody>
        </p:sp>
        <p:cxnSp>
          <p:nvCxnSpPr>
            <p:cNvPr id="541" name="Straight Connector 540"/>
            <p:cNvCxnSpPr/>
            <p:nvPr/>
          </p:nvCxnSpPr>
          <p:spPr bwMode="auto">
            <a:xfrm flipV="1">
              <a:off x="2493462" y="4241960"/>
              <a:ext cx="1338927" cy="164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2" name="Straight Connector 541"/>
            <p:cNvCxnSpPr/>
            <p:nvPr/>
          </p:nvCxnSpPr>
          <p:spPr bwMode="auto">
            <a:xfrm>
              <a:off x="3516832" y="415865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3" name="Delay 542"/>
            <p:cNvSpPr/>
            <p:nvPr/>
          </p:nvSpPr>
          <p:spPr bwMode="auto">
            <a:xfrm>
              <a:off x="3639625" y="410249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4" name="Straight Connector 543"/>
            <p:cNvCxnSpPr/>
            <p:nvPr/>
          </p:nvCxnSpPr>
          <p:spPr bwMode="auto">
            <a:xfrm>
              <a:off x="3520550" y="376972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5" name="Straight Connector 544"/>
            <p:cNvCxnSpPr/>
            <p:nvPr/>
          </p:nvCxnSpPr>
          <p:spPr bwMode="auto">
            <a:xfrm>
              <a:off x="4881586" y="423296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6" name="Straight Connector 545"/>
            <p:cNvCxnSpPr/>
            <p:nvPr/>
          </p:nvCxnSpPr>
          <p:spPr bwMode="auto">
            <a:xfrm>
              <a:off x="5923538" y="415286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7" name="Delay 546"/>
            <p:cNvSpPr/>
            <p:nvPr/>
          </p:nvSpPr>
          <p:spPr bwMode="auto">
            <a:xfrm>
              <a:off x="6046331" y="409670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48" name="Straight Connector 547"/>
            <p:cNvCxnSpPr/>
            <p:nvPr/>
          </p:nvCxnSpPr>
          <p:spPr bwMode="auto">
            <a:xfrm>
              <a:off x="5927256" y="376392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49" name="Straight Connector 548"/>
            <p:cNvCxnSpPr/>
            <p:nvPr/>
          </p:nvCxnSpPr>
          <p:spPr bwMode="auto">
            <a:xfrm>
              <a:off x="7220549" y="423616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0" name="Straight Connector 549"/>
            <p:cNvCxnSpPr/>
            <p:nvPr/>
          </p:nvCxnSpPr>
          <p:spPr bwMode="auto">
            <a:xfrm>
              <a:off x="8190666" y="415621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1" name="Delay 550"/>
            <p:cNvSpPr/>
            <p:nvPr/>
          </p:nvSpPr>
          <p:spPr bwMode="auto">
            <a:xfrm>
              <a:off x="8313459" y="410005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2" name="Straight Connector 551"/>
            <p:cNvCxnSpPr/>
            <p:nvPr/>
          </p:nvCxnSpPr>
          <p:spPr bwMode="auto">
            <a:xfrm>
              <a:off x="8194384" y="376728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3" name="Straight Connector 552"/>
            <p:cNvCxnSpPr>
              <a:stCxn id="11" idx="3"/>
            </p:cNvCxnSpPr>
            <p:nvPr/>
          </p:nvCxnSpPr>
          <p:spPr bwMode="auto">
            <a:xfrm>
              <a:off x="3128085" y="3257098"/>
              <a:ext cx="713528" cy="42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4" name="Straight Connector 553"/>
            <p:cNvCxnSpPr/>
            <p:nvPr/>
          </p:nvCxnSpPr>
          <p:spPr bwMode="auto">
            <a:xfrm>
              <a:off x="3526056" y="3177997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5" name="Delay 554"/>
            <p:cNvSpPr/>
            <p:nvPr/>
          </p:nvSpPr>
          <p:spPr bwMode="auto">
            <a:xfrm>
              <a:off x="3648849" y="3121837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56" name="Straight Connector 555"/>
            <p:cNvCxnSpPr/>
            <p:nvPr/>
          </p:nvCxnSpPr>
          <p:spPr bwMode="auto">
            <a:xfrm>
              <a:off x="3529774" y="2789060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7" name="Straight Connector 556"/>
            <p:cNvCxnSpPr/>
            <p:nvPr/>
          </p:nvCxnSpPr>
          <p:spPr bwMode="auto">
            <a:xfrm>
              <a:off x="4890810" y="3252304"/>
              <a:ext cx="1357509" cy="31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8" name="Straight Connector 557"/>
            <p:cNvCxnSpPr/>
            <p:nvPr/>
          </p:nvCxnSpPr>
          <p:spPr bwMode="auto">
            <a:xfrm>
              <a:off x="5932762" y="3172200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59" name="Delay 558"/>
            <p:cNvSpPr/>
            <p:nvPr/>
          </p:nvSpPr>
          <p:spPr bwMode="auto">
            <a:xfrm>
              <a:off x="6055555" y="3116040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0" name="Straight Connector 559"/>
            <p:cNvCxnSpPr/>
            <p:nvPr/>
          </p:nvCxnSpPr>
          <p:spPr bwMode="auto">
            <a:xfrm>
              <a:off x="5936480" y="2783263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1" name="Straight Connector 560"/>
            <p:cNvCxnSpPr/>
            <p:nvPr/>
          </p:nvCxnSpPr>
          <p:spPr bwMode="auto">
            <a:xfrm>
              <a:off x="7229773" y="3255502"/>
              <a:ext cx="1285674" cy="335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2" name="Straight Connector 561"/>
            <p:cNvCxnSpPr/>
            <p:nvPr/>
          </p:nvCxnSpPr>
          <p:spPr bwMode="auto">
            <a:xfrm>
              <a:off x="8199890" y="3175558"/>
              <a:ext cx="323590" cy="119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3" name="Delay 562"/>
            <p:cNvSpPr/>
            <p:nvPr/>
          </p:nvSpPr>
          <p:spPr bwMode="auto">
            <a:xfrm>
              <a:off x="8322683" y="3119398"/>
              <a:ext cx="224786" cy="215977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64" name="Straight Connector 563"/>
            <p:cNvCxnSpPr/>
            <p:nvPr/>
          </p:nvCxnSpPr>
          <p:spPr bwMode="auto">
            <a:xfrm>
              <a:off x="8203608" y="2786621"/>
              <a:ext cx="3211" cy="39595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87" name="Group 286"/>
            <p:cNvGrpSpPr/>
            <p:nvPr/>
          </p:nvGrpSpPr>
          <p:grpSpPr>
            <a:xfrm>
              <a:off x="2219262" y="3969454"/>
              <a:ext cx="1211032" cy="552240"/>
              <a:chOff x="1485900" y="2549912"/>
              <a:chExt cx="1446187" cy="821455"/>
            </a:xfrm>
          </p:grpSpPr>
          <p:grpSp>
            <p:nvGrpSpPr>
              <p:cNvPr id="292" name="Group 291"/>
              <p:cNvGrpSpPr/>
              <p:nvPr/>
            </p:nvGrpSpPr>
            <p:grpSpPr>
              <a:xfrm>
                <a:off x="1485900" y="2549912"/>
                <a:ext cx="1308062" cy="731170"/>
                <a:chOff x="1485900" y="2549912"/>
                <a:chExt cx="1435811" cy="1076362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>
                  <a:off x="1485900" y="3008963"/>
                  <a:ext cx="1435811" cy="617311"/>
                  <a:chOff x="-418333" y="2438400"/>
                  <a:chExt cx="7892141" cy="2685534"/>
                </a:xfrm>
              </p:grpSpPr>
              <p:cxnSp>
                <p:nvCxnSpPr>
                  <p:cNvPr id="295" name="Straight Connector 294"/>
                  <p:cNvCxnSpPr/>
                  <p:nvPr/>
                </p:nvCxnSpPr>
                <p:spPr bwMode="auto">
                  <a:xfrm>
                    <a:off x="2895600" y="4496535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6" name="Straight Connector 295"/>
                  <p:cNvCxnSpPr/>
                  <p:nvPr/>
                </p:nvCxnSpPr>
                <p:spPr bwMode="auto">
                  <a:xfrm>
                    <a:off x="2895600" y="3048000"/>
                    <a:ext cx="3048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7" name="Straight Connector 296"/>
                  <p:cNvCxnSpPr/>
                  <p:nvPr/>
                </p:nvCxnSpPr>
                <p:spPr bwMode="auto">
                  <a:xfrm>
                    <a:off x="3880022" y="2833816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299" name="Straight Connector 298"/>
                  <p:cNvCxnSpPr/>
                  <p:nvPr/>
                </p:nvCxnSpPr>
                <p:spPr bwMode="auto">
                  <a:xfrm flipV="1">
                    <a:off x="6129755" y="4537806"/>
                    <a:ext cx="1292238" cy="514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00" name="Delay 299"/>
                  <p:cNvSpPr/>
                  <p:nvPr/>
                </p:nvSpPr>
                <p:spPr bwMode="auto">
                  <a:xfrm>
                    <a:off x="5520152" y="2624887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01" name="Delay 300"/>
                  <p:cNvSpPr/>
                  <p:nvPr/>
                </p:nvSpPr>
                <p:spPr bwMode="auto">
                  <a:xfrm>
                    <a:off x="5520154" y="4140178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02" name="Straight Connector 301"/>
                  <p:cNvCxnSpPr/>
                  <p:nvPr/>
                </p:nvCxnSpPr>
                <p:spPr bwMode="auto">
                  <a:xfrm>
                    <a:off x="4910554" y="4344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3" name="Straight Connector 302"/>
                  <p:cNvCxnSpPr/>
                  <p:nvPr/>
                </p:nvCxnSpPr>
                <p:spPr bwMode="auto">
                  <a:xfrm>
                    <a:off x="4910554" y="3201831"/>
                    <a:ext cx="609600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4" name="Straight Connector 303"/>
                  <p:cNvCxnSpPr/>
                  <p:nvPr/>
                </p:nvCxnSpPr>
                <p:spPr bwMode="auto">
                  <a:xfrm>
                    <a:off x="4910554" y="3201831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5" name="Straight Connector 304"/>
                  <p:cNvCxnSpPr/>
                  <p:nvPr/>
                </p:nvCxnSpPr>
                <p:spPr bwMode="auto">
                  <a:xfrm>
                    <a:off x="4910554" y="4116232"/>
                    <a:ext cx="0" cy="22859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6" name="Straight Connector 305"/>
                  <p:cNvCxnSpPr/>
                  <p:nvPr/>
                </p:nvCxnSpPr>
                <p:spPr bwMode="auto">
                  <a:xfrm flipH="1" flipV="1">
                    <a:off x="4910554" y="3430430"/>
                    <a:ext cx="2514600" cy="685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7" name="Straight Connector 306"/>
                  <p:cNvCxnSpPr/>
                  <p:nvPr/>
                </p:nvCxnSpPr>
                <p:spPr bwMode="auto">
                  <a:xfrm flipV="1">
                    <a:off x="4910554" y="3454376"/>
                    <a:ext cx="2514600" cy="661855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8" name="Straight Connector 307"/>
                  <p:cNvCxnSpPr/>
                  <p:nvPr/>
                </p:nvCxnSpPr>
                <p:spPr bwMode="auto">
                  <a:xfrm>
                    <a:off x="7425154" y="4116231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09" name="Straight Connector 308"/>
                  <p:cNvCxnSpPr/>
                  <p:nvPr/>
                </p:nvCxnSpPr>
                <p:spPr bwMode="auto">
                  <a:xfrm>
                    <a:off x="7425154" y="3022832"/>
                    <a:ext cx="0" cy="426718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10" name="Oval 309"/>
                  <p:cNvSpPr/>
                  <p:nvPr/>
                </p:nvSpPr>
                <p:spPr bwMode="auto">
                  <a:xfrm>
                    <a:off x="7374354" y="2973231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1" name="Oval 310"/>
                  <p:cNvSpPr/>
                  <p:nvPr/>
                </p:nvSpPr>
                <p:spPr bwMode="auto">
                  <a:xfrm>
                    <a:off x="6132929" y="2973231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2" name="Oval 311"/>
                  <p:cNvSpPr/>
                  <p:nvPr/>
                </p:nvSpPr>
                <p:spPr bwMode="auto">
                  <a:xfrm>
                    <a:off x="6135075" y="4496535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3" name="Delay 312"/>
                  <p:cNvSpPr/>
                  <p:nvPr/>
                </p:nvSpPr>
                <p:spPr bwMode="auto">
                  <a:xfrm>
                    <a:off x="3173968" y="2438400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4" name="Delay 313"/>
                  <p:cNvSpPr/>
                  <p:nvPr/>
                </p:nvSpPr>
                <p:spPr bwMode="auto">
                  <a:xfrm>
                    <a:off x="3174130" y="4318391"/>
                    <a:ext cx="609600" cy="805543"/>
                  </a:xfrm>
                  <a:prstGeom prst="flowChartDelay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5" name="Oval 314"/>
                  <p:cNvSpPr/>
                  <p:nvPr/>
                </p:nvSpPr>
                <p:spPr bwMode="auto">
                  <a:xfrm>
                    <a:off x="3786746" y="278674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16" name="Oval 315"/>
                  <p:cNvSpPr/>
                  <p:nvPr/>
                </p:nvSpPr>
                <p:spPr bwMode="auto">
                  <a:xfrm>
                    <a:off x="3789051" y="4674748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17" name="Straight Connector 316"/>
                  <p:cNvCxnSpPr/>
                  <p:nvPr/>
                </p:nvCxnSpPr>
                <p:spPr bwMode="auto">
                  <a:xfrm>
                    <a:off x="3886200" y="4720931"/>
                    <a:ext cx="1640132" cy="3469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8" name="Straight Connector 317"/>
                  <p:cNvCxnSpPr/>
                  <p:nvPr/>
                </p:nvCxnSpPr>
                <p:spPr bwMode="auto">
                  <a:xfrm flipV="1">
                    <a:off x="2895600" y="3053751"/>
                    <a:ext cx="2875" cy="144205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19" name="Straight Connector 318"/>
                  <p:cNvCxnSpPr>
                    <a:stCxn id="313" idx="2"/>
                  </p:cNvCxnSpPr>
                  <p:nvPr/>
                </p:nvCxnSpPr>
                <p:spPr bwMode="auto">
                  <a:xfrm flipH="1">
                    <a:off x="419356" y="3731897"/>
                    <a:ext cx="2423196" cy="0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320" name="Oval 319"/>
                  <p:cNvSpPr/>
                  <p:nvPr/>
                </p:nvSpPr>
                <p:spPr bwMode="auto">
                  <a:xfrm>
                    <a:off x="2842550" y="3680750"/>
                    <a:ext cx="99454" cy="1022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sp>
                <p:nvSpPr>
                  <p:cNvPr id="321" name="Oval 320"/>
                  <p:cNvSpPr/>
                  <p:nvPr/>
                </p:nvSpPr>
                <p:spPr bwMode="auto">
                  <a:xfrm>
                    <a:off x="3070440" y="4886924"/>
                    <a:ext cx="99454" cy="1022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pitchFamily="34" charset="0"/>
                      <a:ea typeface="ＭＳ Ｐゴシック" panose="020B0600070205080204" pitchFamily="34" charset="-128"/>
                      <a:cs typeface="+mn-cs"/>
                    </a:endParaRPr>
                  </a:p>
                </p:txBody>
              </p:sp>
              <p:cxnSp>
                <p:nvCxnSpPr>
                  <p:cNvPr id="322" name="Straight Connector 321"/>
                  <p:cNvCxnSpPr/>
                  <p:nvPr/>
                </p:nvCxnSpPr>
                <p:spPr bwMode="auto">
                  <a:xfrm flipV="1">
                    <a:off x="1545931" y="4933750"/>
                    <a:ext cx="1522119" cy="432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3" name="Straight Connector 322"/>
                  <p:cNvCxnSpPr/>
                  <p:nvPr/>
                </p:nvCxnSpPr>
                <p:spPr bwMode="auto">
                  <a:xfrm flipV="1">
                    <a:off x="-418333" y="2646948"/>
                    <a:ext cx="3609108" cy="1366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24" name="Straight Connector 323"/>
                  <p:cNvCxnSpPr/>
                  <p:nvPr/>
                </p:nvCxnSpPr>
                <p:spPr bwMode="auto">
                  <a:xfrm flipH="1" flipV="1">
                    <a:off x="1550984" y="2654061"/>
                    <a:ext cx="3208" cy="2286802"/>
                  </a:xfrm>
                  <a:prstGeom prst="line">
                    <a:avLst/>
                  </a:prstGeom>
                  <a:solidFill>
                    <a:srgbClr val="C0C0C0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294" name="Straight Connector 293"/>
                <p:cNvCxnSpPr/>
                <p:nvPr/>
              </p:nvCxnSpPr>
              <p:spPr bwMode="auto">
                <a:xfrm>
                  <a:off x="1638300" y="2549912"/>
                  <a:ext cx="4233" cy="75773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291" name="Rectangle 290"/>
              <p:cNvSpPr/>
              <p:nvPr/>
            </p:nvSpPr>
            <p:spPr bwMode="auto">
              <a:xfrm>
                <a:off x="1736388" y="2756071"/>
                <a:ext cx="1195699" cy="61529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p:grpSp>
        <p:sp>
          <p:nvSpPr>
            <p:cNvPr id="339" name="Rectangle 338"/>
            <p:cNvSpPr/>
            <p:nvPr/>
          </p:nvSpPr>
          <p:spPr bwMode="auto">
            <a:xfrm>
              <a:off x="7099481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 bwMode="auto">
            <a:xfrm>
              <a:off x="4826480" y="4108048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 bwMode="auto">
            <a:xfrm>
              <a:off x="7099481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 bwMode="auto">
            <a:xfrm>
              <a:off x="4826480" y="3124200"/>
              <a:ext cx="1001274" cy="413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70" name="Straight Connector 569"/>
            <p:cNvCxnSpPr>
              <a:stCxn id="555" idx="3"/>
            </p:cNvCxnSpPr>
            <p:nvPr/>
          </p:nvCxnSpPr>
          <p:spPr bwMode="auto">
            <a:xfrm flipV="1">
              <a:off x="3873635" y="3229825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5" name="Straight Connector 574"/>
            <p:cNvCxnSpPr>
              <a:stCxn id="543" idx="3"/>
            </p:cNvCxnSpPr>
            <p:nvPr/>
          </p:nvCxnSpPr>
          <p:spPr bwMode="auto">
            <a:xfrm flipV="1">
              <a:off x="3864411" y="4206139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23" name="Picture 62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823" y="4488995"/>
              <a:ext cx="351694" cy="344628"/>
            </a:xfrm>
            <a:prstGeom prst="rect">
              <a:avLst/>
            </a:prstGeom>
          </p:spPr>
        </p:pic>
        <p:cxnSp>
          <p:nvCxnSpPr>
            <p:cNvPr id="626" name="Straight Connector 625"/>
            <p:cNvCxnSpPr/>
            <p:nvPr/>
          </p:nvCxnSpPr>
          <p:spPr bwMode="auto">
            <a:xfrm flipV="1">
              <a:off x="6282821" y="3218638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7" name="Straight Connector 626"/>
            <p:cNvCxnSpPr/>
            <p:nvPr/>
          </p:nvCxnSpPr>
          <p:spPr bwMode="auto">
            <a:xfrm flipV="1">
              <a:off x="6273597" y="4194952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634" name="Picture 6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6009" y="4477808"/>
              <a:ext cx="351694" cy="344628"/>
            </a:xfrm>
            <a:prstGeom prst="rect">
              <a:avLst/>
            </a:prstGeom>
          </p:spPr>
        </p:pic>
        <p:cxnSp>
          <p:nvCxnSpPr>
            <p:cNvPr id="635" name="Straight Connector 634"/>
            <p:cNvCxnSpPr/>
            <p:nvPr/>
          </p:nvCxnSpPr>
          <p:spPr bwMode="auto">
            <a:xfrm flipV="1">
              <a:off x="8559539" y="3234871"/>
              <a:ext cx="323492" cy="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6" name="Straight Connector 635"/>
            <p:cNvCxnSpPr/>
            <p:nvPr/>
          </p:nvCxnSpPr>
          <p:spPr bwMode="auto">
            <a:xfrm flipV="1">
              <a:off x="8550315" y="4211185"/>
              <a:ext cx="291245" cy="43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8" name="Straight Connector 577"/>
            <p:cNvCxnSpPr/>
            <p:nvPr/>
          </p:nvCxnSpPr>
          <p:spPr bwMode="auto">
            <a:xfrm flipV="1">
              <a:off x="4188288" y="3215083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8" name="Straight Connector 627"/>
            <p:cNvCxnSpPr/>
            <p:nvPr/>
          </p:nvCxnSpPr>
          <p:spPr bwMode="auto">
            <a:xfrm flipV="1">
              <a:off x="6597474" y="3210834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7" name="Straight Connector 636"/>
            <p:cNvCxnSpPr/>
            <p:nvPr/>
          </p:nvCxnSpPr>
          <p:spPr bwMode="auto">
            <a:xfrm flipV="1">
              <a:off x="8874192" y="3217000"/>
              <a:ext cx="0" cy="133578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8" name="Group 37"/>
            <p:cNvGrpSpPr/>
            <p:nvPr/>
          </p:nvGrpSpPr>
          <p:grpSpPr>
            <a:xfrm>
              <a:off x="4150611" y="4193137"/>
              <a:ext cx="4686965" cy="359646"/>
              <a:chOff x="4023626" y="2591208"/>
              <a:chExt cx="4686965" cy="970975"/>
            </a:xfrm>
          </p:grpSpPr>
          <p:cxnSp>
            <p:nvCxnSpPr>
              <p:cNvPr id="581" name="Straight Connector 580"/>
              <p:cNvCxnSpPr/>
              <p:nvPr/>
            </p:nvCxnSpPr>
            <p:spPr bwMode="auto">
              <a:xfrm flipH="1" flipV="1">
                <a:off x="4023626" y="259545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29" name="Straight Connector 628"/>
              <p:cNvCxnSpPr/>
              <p:nvPr/>
            </p:nvCxnSpPr>
            <p:spPr bwMode="auto">
              <a:xfrm flipH="1" flipV="1">
                <a:off x="6432812" y="2591208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8" name="Straight Connector 637"/>
              <p:cNvCxnSpPr/>
              <p:nvPr/>
            </p:nvCxnSpPr>
            <p:spPr bwMode="auto">
              <a:xfrm flipH="1" flipV="1">
                <a:off x="8709530" y="2597374"/>
                <a:ext cx="1061" cy="964809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643" name="Picture 6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72727" y="4494041"/>
              <a:ext cx="351694" cy="344628"/>
            </a:xfrm>
            <a:prstGeom prst="rect">
              <a:avLst/>
            </a:prstGeom>
          </p:spPr>
        </p:pic>
        <p:cxnSp>
          <p:nvCxnSpPr>
            <p:cNvPr id="644" name="Straight Connector 643"/>
            <p:cNvCxnSpPr>
              <a:stCxn id="487" idx="0"/>
              <a:endCxn id="623" idx="2"/>
            </p:cNvCxnSpPr>
            <p:nvPr/>
          </p:nvCxnSpPr>
          <p:spPr bwMode="auto">
            <a:xfrm flipH="1" flipV="1">
              <a:off x="4162670" y="4833623"/>
              <a:ext cx="20440" cy="10890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7" name="Straight Connector 646"/>
            <p:cNvCxnSpPr>
              <a:stCxn id="488" idx="0"/>
              <a:endCxn id="634" idx="2"/>
            </p:cNvCxnSpPr>
            <p:nvPr/>
          </p:nvCxnSpPr>
          <p:spPr bwMode="auto">
            <a:xfrm flipH="1" flipV="1">
              <a:off x="6571856" y="4822436"/>
              <a:ext cx="20708" cy="1163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0" name="Straight Connector 649"/>
            <p:cNvCxnSpPr>
              <a:stCxn id="489" idx="0"/>
              <a:endCxn id="643" idx="2"/>
            </p:cNvCxnSpPr>
            <p:nvPr/>
          </p:nvCxnSpPr>
          <p:spPr bwMode="auto">
            <a:xfrm flipH="1" flipV="1">
              <a:off x="8848574" y="4838669"/>
              <a:ext cx="16858" cy="10010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3" name="Straight Connector 652"/>
            <p:cNvCxnSpPr/>
            <p:nvPr/>
          </p:nvCxnSpPr>
          <p:spPr bwMode="auto">
            <a:xfrm flipV="1">
              <a:off x="615348" y="2697645"/>
              <a:ext cx="172421" cy="350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56" name="TextBox 655"/>
            <p:cNvSpPr txBox="1"/>
            <p:nvPr/>
          </p:nvSpPr>
          <p:spPr>
            <a:xfrm>
              <a:off x="136474" y="2516487"/>
              <a:ext cx="5229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WE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0" name="Triangle 189"/>
            <p:cNvSpPr/>
            <p:nvPr/>
          </p:nvSpPr>
          <p:spPr bwMode="auto">
            <a:xfrm rot="5400000">
              <a:off x="1260464" y="2584116"/>
              <a:ext cx="299393" cy="406899"/>
            </a:xfrm>
            <a:prstGeom prst="triangl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1" name="Oval 190"/>
            <p:cNvSpPr/>
            <p:nvPr/>
          </p:nvSpPr>
          <p:spPr bwMode="auto">
            <a:xfrm>
              <a:off x="1597959" y="2743200"/>
              <a:ext cx="94648" cy="863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304800" y="997803"/>
            <a:ext cx="812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0000"/>
                </a:solidFill>
                <a:latin typeface="Tahoma"/>
                <a:ea typeface="Cambria" charset="0"/>
                <a:cs typeface="Cambria" charset="0"/>
              </a:rPr>
              <a:t>Let’s e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nable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 reading and writing to a memory array</a:t>
            </a:r>
            <a:endParaRPr kumimoji="0" lang="en-US" sz="2400" b="0" i="0" u="none" strike="noStrike" kern="1200" cap="none" spc="0" normalizeH="0" baseline="-25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Cambria" charset="0"/>
              <a:cs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443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28203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Rectangle 355"/>
          <p:cNvSpPr/>
          <p:nvPr/>
        </p:nvSpPr>
        <p:spPr bwMode="auto">
          <a:xfrm>
            <a:off x="8132330" y="2093853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5" name="Rectangle 354"/>
          <p:cNvSpPr/>
          <p:nvPr/>
        </p:nvSpPr>
        <p:spPr bwMode="auto">
          <a:xfrm>
            <a:off x="5854987" y="2099911"/>
            <a:ext cx="773995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8" name="Rectangle 337"/>
          <p:cNvSpPr/>
          <p:nvPr/>
        </p:nvSpPr>
        <p:spPr bwMode="auto">
          <a:xfrm>
            <a:off x="3409990" y="2099911"/>
            <a:ext cx="903914" cy="3943980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2" name="Rectangle 331"/>
          <p:cNvSpPr/>
          <p:nvPr/>
        </p:nvSpPr>
        <p:spPr bwMode="auto">
          <a:xfrm>
            <a:off x="1041742" y="1557917"/>
            <a:ext cx="616449" cy="37457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Bigger Memory Array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5" name="Straight Connector 104"/>
          <p:cNvCxnSpPr/>
          <p:nvPr/>
        </p:nvCxnSpPr>
        <p:spPr bwMode="auto">
          <a:xfrm>
            <a:off x="1838719" y="1995259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7" name="Straight Connector 136"/>
          <p:cNvCxnSpPr/>
          <p:nvPr/>
        </p:nvCxnSpPr>
        <p:spPr bwMode="auto">
          <a:xfrm>
            <a:off x="1453483" y="1798380"/>
            <a:ext cx="6627018" cy="39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TextBox 152"/>
          <p:cNvSpPr txBox="1"/>
          <p:nvPr/>
        </p:nvSpPr>
        <p:spPr>
          <a:xfrm>
            <a:off x="1811375" y="1090213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[2]</a:t>
            </a:r>
          </a:p>
        </p:txBody>
      </p:sp>
      <p:cxnSp>
        <p:nvCxnSpPr>
          <p:cNvPr id="237" name="Straight Connector 236"/>
          <p:cNvCxnSpPr/>
          <p:nvPr/>
        </p:nvCxnSpPr>
        <p:spPr bwMode="auto">
          <a:xfrm flipH="1">
            <a:off x="6879003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8" name="Straight Connector 237"/>
          <p:cNvCxnSpPr/>
          <p:nvPr/>
        </p:nvCxnSpPr>
        <p:spPr bwMode="auto">
          <a:xfrm flipV="1">
            <a:off x="6762738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9" name="Straight Connector 238"/>
          <p:cNvCxnSpPr/>
          <p:nvPr/>
        </p:nvCxnSpPr>
        <p:spPr bwMode="auto">
          <a:xfrm>
            <a:off x="6879003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5" name="Straight Connector 244"/>
          <p:cNvCxnSpPr/>
          <p:nvPr/>
        </p:nvCxnSpPr>
        <p:spPr bwMode="auto">
          <a:xfrm flipH="1">
            <a:off x="4606002" y="234042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6" name="Straight Connector 245"/>
          <p:cNvCxnSpPr/>
          <p:nvPr/>
        </p:nvCxnSpPr>
        <p:spPr bwMode="auto">
          <a:xfrm flipV="1">
            <a:off x="4489737" y="222653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Straight Connector 246"/>
          <p:cNvCxnSpPr/>
          <p:nvPr/>
        </p:nvCxnSpPr>
        <p:spPr bwMode="auto">
          <a:xfrm>
            <a:off x="4606002" y="199500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4" name="TextBox 253"/>
          <p:cNvSpPr txBox="1"/>
          <p:nvPr/>
        </p:nvSpPr>
        <p:spPr>
          <a:xfrm>
            <a:off x="419611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[1]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90302" y="1469511"/>
            <a:ext cx="4673072" cy="3891629"/>
            <a:chOff x="2090302" y="1469511"/>
            <a:chExt cx="4673072" cy="4169289"/>
          </a:xfrm>
        </p:grpSpPr>
        <p:cxnSp>
          <p:nvCxnSpPr>
            <p:cNvPr id="124" name="Straight Connector 123"/>
            <p:cNvCxnSpPr/>
            <p:nvPr/>
          </p:nvCxnSpPr>
          <p:spPr bwMode="auto">
            <a:xfrm>
              <a:off x="2090302" y="1473272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3" name="Straight Connector 252"/>
            <p:cNvCxnSpPr/>
            <p:nvPr/>
          </p:nvCxnSpPr>
          <p:spPr bwMode="auto">
            <a:xfrm>
              <a:off x="447504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5" name="Straight Connector 254"/>
            <p:cNvCxnSpPr/>
            <p:nvPr/>
          </p:nvCxnSpPr>
          <p:spPr bwMode="auto">
            <a:xfrm>
              <a:off x="6760972" y="1469511"/>
              <a:ext cx="2402" cy="416552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56" name="TextBox 255"/>
          <p:cNvSpPr txBox="1"/>
          <p:nvPr/>
        </p:nvSpPr>
        <p:spPr>
          <a:xfrm>
            <a:off x="6482045" y="108645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[0]</a:t>
            </a:r>
          </a:p>
        </p:txBody>
      </p:sp>
      <p:cxnSp>
        <p:nvCxnSpPr>
          <p:cNvPr id="257" name="Straight Connector 256"/>
          <p:cNvCxnSpPr/>
          <p:nvPr/>
        </p:nvCxnSpPr>
        <p:spPr bwMode="auto">
          <a:xfrm>
            <a:off x="1638440" y="1937510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9" name="Straight Connector 258"/>
          <p:cNvCxnSpPr>
            <a:stCxn id="279" idx="2"/>
          </p:cNvCxnSpPr>
          <p:nvPr/>
        </p:nvCxnSpPr>
        <p:spPr bwMode="auto">
          <a:xfrm flipV="1">
            <a:off x="619774" y="2050610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1" name="Straight Connector 260"/>
          <p:cNvCxnSpPr/>
          <p:nvPr/>
        </p:nvCxnSpPr>
        <p:spPr bwMode="auto">
          <a:xfrm flipV="1">
            <a:off x="1638791" y="1800336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Delay 103"/>
          <p:cNvSpPr/>
          <p:nvPr/>
        </p:nvSpPr>
        <p:spPr bwMode="auto">
          <a:xfrm>
            <a:off x="1723272" y="1887016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5" name="Straight Connector 264"/>
          <p:cNvCxnSpPr>
            <a:stCxn id="278" idx="6"/>
          </p:cNvCxnSpPr>
          <p:nvPr/>
        </p:nvCxnSpPr>
        <p:spPr bwMode="auto">
          <a:xfrm>
            <a:off x="805058" y="1862307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7" name="Straight Connector 266"/>
          <p:cNvCxnSpPr/>
          <p:nvPr/>
        </p:nvCxnSpPr>
        <p:spPr bwMode="auto">
          <a:xfrm flipV="1">
            <a:off x="964525" y="1730522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Delay 135"/>
          <p:cNvSpPr/>
          <p:nvPr/>
        </p:nvSpPr>
        <p:spPr bwMode="auto">
          <a:xfrm>
            <a:off x="1245311" y="1609886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69" name="Straight Connector 268"/>
          <p:cNvCxnSpPr/>
          <p:nvPr/>
        </p:nvCxnSpPr>
        <p:spPr bwMode="auto">
          <a:xfrm flipH="1">
            <a:off x="935687" y="1316182"/>
            <a:ext cx="7916" cy="35344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0" name="Straight Connector 269"/>
          <p:cNvCxnSpPr/>
          <p:nvPr/>
        </p:nvCxnSpPr>
        <p:spPr bwMode="auto">
          <a:xfrm>
            <a:off x="749640" y="1288473"/>
            <a:ext cx="4560" cy="367831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1" name="Straight Connector 270"/>
          <p:cNvCxnSpPr/>
          <p:nvPr/>
        </p:nvCxnSpPr>
        <p:spPr bwMode="auto">
          <a:xfrm flipH="1">
            <a:off x="663544" y="1704109"/>
            <a:ext cx="2969" cy="35021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7" name="Oval 276"/>
          <p:cNvSpPr/>
          <p:nvPr/>
        </p:nvSpPr>
        <p:spPr bwMode="auto">
          <a:xfrm>
            <a:off x="895760" y="168272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8" name="Oval 277"/>
          <p:cNvSpPr/>
          <p:nvPr/>
        </p:nvSpPr>
        <p:spPr bwMode="auto">
          <a:xfrm>
            <a:off x="710410" y="181480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9" name="Oval 278"/>
          <p:cNvSpPr/>
          <p:nvPr/>
        </p:nvSpPr>
        <p:spPr bwMode="auto">
          <a:xfrm>
            <a:off x="619774" y="200489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4" name="Straight Connector 283"/>
          <p:cNvCxnSpPr/>
          <p:nvPr/>
        </p:nvCxnSpPr>
        <p:spPr bwMode="auto">
          <a:xfrm>
            <a:off x="1838719" y="2979107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5" name="Straight Connector 284"/>
          <p:cNvCxnSpPr/>
          <p:nvPr/>
        </p:nvCxnSpPr>
        <p:spPr bwMode="auto">
          <a:xfrm>
            <a:off x="1453483" y="2782228"/>
            <a:ext cx="6613766" cy="72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6" name="Straight Connector 325"/>
          <p:cNvCxnSpPr/>
          <p:nvPr/>
        </p:nvCxnSpPr>
        <p:spPr bwMode="auto">
          <a:xfrm flipH="1">
            <a:off x="6879003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7" name="Straight Connector 326"/>
          <p:cNvCxnSpPr/>
          <p:nvPr/>
        </p:nvCxnSpPr>
        <p:spPr bwMode="auto">
          <a:xfrm flipV="1">
            <a:off x="6762738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8" name="Straight Connector 327"/>
          <p:cNvCxnSpPr/>
          <p:nvPr/>
        </p:nvCxnSpPr>
        <p:spPr bwMode="auto">
          <a:xfrm>
            <a:off x="6879003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3" name="Straight Connector 332"/>
          <p:cNvCxnSpPr/>
          <p:nvPr/>
        </p:nvCxnSpPr>
        <p:spPr bwMode="auto">
          <a:xfrm flipH="1">
            <a:off x="4606002" y="3324271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4" name="Straight Connector 333"/>
          <p:cNvCxnSpPr/>
          <p:nvPr/>
        </p:nvCxnSpPr>
        <p:spPr bwMode="auto">
          <a:xfrm flipV="1">
            <a:off x="4489737" y="3210381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5" name="Straight Connector 334"/>
          <p:cNvCxnSpPr/>
          <p:nvPr/>
        </p:nvCxnSpPr>
        <p:spPr bwMode="auto">
          <a:xfrm>
            <a:off x="4606002" y="2978853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1" name="Straight Connector 340"/>
          <p:cNvCxnSpPr/>
          <p:nvPr/>
        </p:nvCxnSpPr>
        <p:spPr bwMode="auto">
          <a:xfrm>
            <a:off x="1638440" y="2921358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2" name="Straight Connector 341"/>
          <p:cNvCxnSpPr/>
          <p:nvPr/>
        </p:nvCxnSpPr>
        <p:spPr bwMode="auto">
          <a:xfrm flipV="1">
            <a:off x="619774" y="3034458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3" name="Straight Connector 342"/>
          <p:cNvCxnSpPr/>
          <p:nvPr/>
        </p:nvCxnSpPr>
        <p:spPr bwMode="auto">
          <a:xfrm flipV="1">
            <a:off x="1638791" y="2784184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4" name="Delay 343"/>
          <p:cNvSpPr/>
          <p:nvPr/>
        </p:nvSpPr>
        <p:spPr bwMode="auto">
          <a:xfrm>
            <a:off x="1723272" y="2870864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45" name="Straight Connector 344"/>
          <p:cNvCxnSpPr/>
          <p:nvPr/>
        </p:nvCxnSpPr>
        <p:spPr bwMode="auto">
          <a:xfrm>
            <a:off x="805058" y="2846155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6" name="Straight Connector 345"/>
          <p:cNvCxnSpPr/>
          <p:nvPr/>
        </p:nvCxnSpPr>
        <p:spPr bwMode="auto">
          <a:xfrm flipV="1">
            <a:off x="964525" y="2714370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7" name="Delay 346"/>
          <p:cNvSpPr/>
          <p:nvPr/>
        </p:nvSpPr>
        <p:spPr bwMode="auto">
          <a:xfrm>
            <a:off x="1245311" y="2593734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Oval 347"/>
          <p:cNvSpPr/>
          <p:nvPr/>
        </p:nvSpPr>
        <p:spPr bwMode="auto">
          <a:xfrm>
            <a:off x="895760" y="266657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9" name="Oval 348"/>
          <p:cNvSpPr/>
          <p:nvPr/>
        </p:nvSpPr>
        <p:spPr bwMode="auto">
          <a:xfrm>
            <a:off x="710410" y="2798648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0" name="Oval 349"/>
          <p:cNvSpPr/>
          <p:nvPr/>
        </p:nvSpPr>
        <p:spPr bwMode="auto">
          <a:xfrm>
            <a:off x="619774" y="2988746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51" name="Straight Connector 350"/>
          <p:cNvCxnSpPr/>
          <p:nvPr/>
        </p:nvCxnSpPr>
        <p:spPr bwMode="auto">
          <a:xfrm>
            <a:off x="1838719" y="4035278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2" name="Straight Connector 351"/>
          <p:cNvCxnSpPr/>
          <p:nvPr/>
        </p:nvCxnSpPr>
        <p:spPr bwMode="auto">
          <a:xfrm flipV="1">
            <a:off x="1453483" y="3836504"/>
            <a:ext cx="6607140" cy="18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2" name="Straight Connector 361"/>
          <p:cNvCxnSpPr/>
          <p:nvPr/>
        </p:nvCxnSpPr>
        <p:spPr bwMode="auto">
          <a:xfrm>
            <a:off x="2552225" y="4460709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3" name="Straight Connector 362"/>
          <p:cNvCxnSpPr/>
          <p:nvPr/>
        </p:nvCxnSpPr>
        <p:spPr bwMode="auto">
          <a:xfrm>
            <a:off x="2552225" y="430865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4" name="Straight Connector 363"/>
          <p:cNvCxnSpPr/>
          <p:nvPr/>
        </p:nvCxnSpPr>
        <p:spPr bwMode="auto">
          <a:xfrm>
            <a:off x="2688855" y="4286169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6" name="Straight Connector 365"/>
          <p:cNvCxnSpPr/>
          <p:nvPr/>
        </p:nvCxnSpPr>
        <p:spPr bwMode="auto">
          <a:xfrm flipV="1">
            <a:off x="3001100" y="4465042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7" name="Delay 366"/>
          <p:cNvSpPr/>
          <p:nvPr/>
        </p:nvSpPr>
        <p:spPr bwMode="auto">
          <a:xfrm>
            <a:off x="2916492" y="4264237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8" name="Delay 367"/>
          <p:cNvSpPr/>
          <p:nvPr/>
        </p:nvSpPr>
        <p:spPr bwMode="auto">
          <a:xfrm>
            <a:off x="2916492" y="442330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69" name="Straight Connector 368"/>
          <p:cNvCxnSpPr/>
          <p:nvPr/>
        </p:nvCxnSpPr>
        <p:spPr bwMode="auto">
          <a:xfrm>
            <a:off x="2831884" y="4444784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0" name="Straight Connector 369"/>
          <p:cNvCxnSpPr/>
          <p:nvPr/>
        </p:nvCxnSpPr>
        <p:spPr bwMode="auto">
          <a:xfrm>
            <a:off x="2831884" y="4324800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1" name="Straight Connector 370"/>
          <p:cNvCxnSpPr/>
          <p:nvPr/>
        </p:nvCxnSpPr>
        <p:spPr bwMode="auto">
          <a:xfrm>
            <a:off x="2831884" y="4324800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2" name="Straight Connector 371"/>
          <p:cNvCxnSpPr/>
          <p:nvPr/>
        </p:nvCxnSpPr>
        <p:spPr bwMode="auto">
          <a:xfrm>
            <a:off x="2831884" y="4420788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3" name="Straight Connector 372"/>
          <p:cNvCxnSpPr/>
          <p:nvPr/>
        </p:nvCxnSpPr>
        <p:spPr bwMode="auto">
          <a:xfrm flipH="1" flipV="1">
            <a:off x="2831884" y="4348797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4" name="Straight Connector 373"/>
          <p:cNvCxnSpPr/>
          <p:nvPr/>
        </p:nvCxnSpPr>
        <p:spPr bwMode="auto">
          <a:xfrm flipV="1">
            <a:off x="2831884" y="4351311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5" name="Straight Connector 374"/>
          <p:cNvCxnSpPr/>
          <p:nvPr/>
        </p:nvCxnSpPr>
        <p:spPr bwMode="auto">
          <a:xfrm>
            <a:off x="3180891" y="4420788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6" name="Straight Connector 375"/>
          <p:cNvCxnSpPr/>
          <p:nvPr/>
        </p:nvCxnSpPr>
        <p:spPr bwMode="auto">
          <a:xfrm>
            <a:off x="3180891" y="4306010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7" name="Oval 376"/>
          <p:cNvSpPr/>
          <p:nvPr/>
        </p:nvSpPr>
        <p:spPr bwMode="auto">
          <a:xfrm>
            <a:off x="3173840" y="430080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Oval 377"/>
          <p:cNvSpPr/>
          <p:nvPr/>
        </p:nvSpPr>
        <p:spPr bwMode="auto">
          <a:xfrm>
            <a:off x="3001540" y="4300804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9" name="Oval 378"/>
          <p:cNvSpPr/>
          <p:nvPr/>
        </p:nvSpPr>
        <p:spPr bwMode="auto">
          <a:xfrm>
            <a:off x="3001838" y="44607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0" name="Delay 379"/>
          <p:cNvSpPr/>
          <p:nvPr/>
        </p:nvSpPr>
        <p:spPr bwMode="auto">
          <a:xfrm>
            <a:off x="2590860" y="4244661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1" name="Delay 380"/>
          <p:cNvSpPr/>
          <p:nvPr/>
        </p:nvSpPr>
        <p:spPr bwMode="auto">
          <a:xfrm>
            <a:off x="2590882" y="4442009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2" name="Oval 381"/>
          <p:cNvSpPr/>
          <p:nvPr/>
        </p:nvSpPr>
        <p:spPr bwMode="auto">
          <a:xfrm>
            <a:off x="2675909" y="428122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3" name="Oval 382"/>
          <p:cNvSpPr/>
          <p:nvPr/>
        </p:nvSpPr>
        <p:spPr bwMode="auto">
          <a:xfrm>
            <a:off x="2676229" y="447941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4" name="Straight Connector 383"/>
          <p:cNvCxnSpPr/>
          <p:nvPr/>
        </p:nvCxnSpPr>
        <p:spPr bwMode="auto">
          <a:xfrm>
            <a:off x="2689712" y="4484265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5" name="Straight Connector 384"/>
          <p:cNvCxnSpPr/>
          <p:nvPr/>
        </p:nvCxnSpPr>
        <p:spPr bwMode="auto">
          <a:xfrm flipV="1">
            <a:off x="2552225" y="4309256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6" name="Straight Connector 385"/>
          <p:cNvCxnSpPr/>
          <p:nvPr/>
        </p:nvCxnSpPr>
        <p:spPr bwMode="auto">
          <a:xfrm flipH="1">
            <a:off x="2208542" y="4380443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7" name="Oval 386"/>
          <p:cNvSpPr/>
          <p:nvPr/>
        </p:nvSpPr>
        <p:spPr bwMode="auto">
          <a:xfrm>
            <a:off x="2544862" y="4375074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Oval 387"/>
          <p:cNvSpPr/>
          <p:nvPr/>
        </p:nvSpPr>
        <p:spPr bwMode="auto">
          <a:xfrm>
            <a:off x="2576491" y="450168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89" name="Straight Connector 388"/>
          <p:cNvCxnSpPr/>
          <p:nvPr/>
        </p:nvCxnSpPr>
        <p:spPr bwMode="auto">
          <a:xfrm flipV="1">
            <a:off x="2364901" y="4506605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0" name="Straight Connector 389"/>
          <p:cNvCxnSpPr/>
          <p:nvPr/>
        </p:nvCxnSpPr>
        <p:spPr bwMode="auto">
          <a:xfrm flipV="1">
            <a:off x="2092277" y="4266553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Straight Connector 390"/>
          <p:cNvCxnSpPr/>
          <p:nvPr/>
        </p:nvCxnSpPr>
        <p:spPr bwMode="auto">
          <a:xfrm flipH="1" flipV="1">
            <a:off x="2365603" y="4267300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1" name="Straight Connector 360"/>
          <p:cNvCxnSpPr/>
          <p:nvPr/>
        </p:nvCxnSpPr>
        <p:spPr bwMode="auto">
          <a:xfrm>
            <a:off x="2208542" y="4035025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3" name="Straight Connector 392"/>
          <p:cNvCxnSpPr/>
          <p:nvPr/>
        </p:nvCxnSpPr>
        <p:spPr bwMode="auto">
          <a:xfrm flipH="1">
            <a:off x="6879003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4" name="Straight Connector 393"/>
          <p:cNvCxnSpPr/>
          <p:nvPr/>
        </p:nvCxnSpPr>
        <p:spPr bwMode="auto">
          <a:xfrm flipV="1">
            <a:off x="6762738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5" name="Straight Connector 394"/>
          <p:cNvCxnSpPr/>
          <p:nvPr/>
        </p:nvCxnSpPr>
        <p:spPr bwMode="auto">
          <a:xfrm>
            <a:off x="6879003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0" name="Straight Connector 399"/>
          <p:cNvCxnSpPr/>
          <p:nvPr/>
        </p:nvCxnSpPr>
        <p:spPr bwMode="auto">
          <a:xfrm flipH="1">
            <a:off x="4606002" y="4380442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Straight Connector 400"/>
          <p:cNvCxnSpPr/>
          <p:nvPr/>
        </p:nvCxnSpPr>
        <p:spPr bwMode="auto">
          <a:xfrm flipV="1">
            <a:off x="4489737" y="4266552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2" name="Straight Connector 401"/>
          <p:cNvCxnSpPr/>
          <p:nvPr/>
        </p:nvCxnSpPr>
        <p:spPr bwMode="auto">
          <a:xfrm>
            <a:off x="4606002" y="4035024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8" name="Straight Connector 407"/>
          <p:cNvCxnSpPr/>
          <p:nvPr/>
        </p:nvCxnSpPr>
        <p:spPr bwMode="auto">
          <a:xfrm>
            <a:off x="1638440" y="3977529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9" name="Straight Connector 408"/>
          <p:cNvCxnSpPr/>
          <p:nvPr/>
        </p:nvCxnSpPr>
        <p:spPr bwMode="auto">
          <a:xfrm flipV="1">
            <a:off x="619774" y="4090629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0" name="Straight Connector 409"/>
          <p:cNvCxnSpPr/>
          <p:nvPr/>
        </p:nvCxnSpPr>
        <p:spPr bwMode="auto">
          <a:xfrm flipV="1">
            <a:off x="1638791" y="3840355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1" name="Delay 410"/>
          <p:cNvSpPr/>
          <p:nvPr/>
        </p:nvSpPr>
        <p:spPr bwMode="auto">
          <a:xfrm>
            <a:off x="1723272" y="392703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2" name="Straight Connector 411"/>
          <p:cNvCxnSpPr/>
          <p:nvPr/>
        </p:nvCxnSpPr>
        <p:spPr bwMode="auto">
          <a:xfrm>
            <a:off x="805058" y="3902326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3" name="Straight Connector 412"/>
          <p:cNvCxnSpPr/>
          <p:nvPr/>
        </p:nvCxnSpPr>
        <p:spPr bwMode="auto">
          <a:xfrm flipV="1">
            <a:off x="964525" y="3770541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4" name="Delay 413"/>
          <p:cNvSpPr/>
          <p:nvPr/>
        </p:nvSpPr>
        <p:spPr bwMode="auto">
          <a:xfrm>
            <a:off x="1245311" y="3649905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5" name="Oval 414"/>
          <p:cNvSpPr/>
          <p:nvPr/>
        </p:nvSpPr>
        <p:spPr bwMode="auto">
          <a:xfrm>
            <a:off x="895760" y="3722741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6" name="Oval 415"/>
          <p:cNvSpPr/>
          <p:nvPr/>
        </p:nvSpPr>
        <p:spPr bwMode="auto">
          <a:xfrm>
            <a:off x="710410" y="3854819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7" name="Oval 416"/>
          <p:cNvSpPr/>
          <p:nvPr/>
        </p:nvSpPr>
        <p:spPr bwMode="auto">
          <a:xfrm>
            <a:off x="619774" y="4044917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18" name="Straight Connector 417"/>
          <p:cNvCxnSpPr/>
          <p:nvPr/>
        </p:nvCxnSpPr>
        <p:spPr bwMode="auto">
          <a:xfrm>
            <a:off x="1818666" y="5116001"/>
            <a:ext cx="5040284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9" name="Straight Connector 418"/>
          <p:cNvCxnSpPr/>
          <p:nvPr/>
        </p:nvCxnSpPr>
        <p:spPr bwMode="auto">
          <a:xfrm>
            <a:off x="1433430" y="4919122"/>
            <a:ext cx="6597074" cy="22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9" name="Straight Connector 428"/>
          <p:cNvCxnSpPr/>
          <p:nvPr/>
        </p:nvCxnSpPr>
        <p:spPr bwMode="auto">
          <a:xfrm>
            <a:off x="2532172" y="5541432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Straight Connector 429"/>
          <p:cNvCxnSpPr/>
          <p:nvPr/>
        </p:nvCxnSpPr>
        <p:spPr bwMode="auto">
          <a:xfrm>
            <a:off x="2532172" y="5389375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1" name="Straight Connector 430"/>
          <p:cNvCxnSpPr/>
          <p:nvPr/>
        </p:nvCxnSpPr>
        <p:spPr bwMode="auto">
          <a:xfrm>
            <a:off x="2668802" y="5366892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Straight Connector 432"/>
          <p:cNvCxnSpPr/>
          <p:nvPr/>
        </p:nvCxnSpPr>
        <p:spPr bwMode="auto">
          <a:xfrm flipV="1">
            <a:off x="2981047" y="5545765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Delay 433"/>
          <p:cNvSpPr/>
          <p:nvPr/>
        </p:nvSpPr>
        <p:spPr bwMode="auto">
          <a:xfrm>
            <a:off x="2896439" y="534496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35" name="Delay 434"/>
          <p:cNvSpPr/>
          <p:nvPr/>
        </p:nvSpPr>
        <p:spPr bwMode="auto">
          <a:xfrm>
            <a:off x="2896439" y="550402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36" name="Straight Connector 435"/>
          <p:cNvCxnSpPr/>
          <p:nvPr/>
        </p:nvCxnSpPr>
        <p:spPr bwMode="auto">
          <a:xfrm>
            <a:off x="2811831" y="5525507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7" name="Straight Connector 436"/>
          <p:cNvCxnSpPr/>
          <p:nvPr/>
        </p:nvCxnSpPr>
        <p:spPr bwMode="auto">
          <a:xfrm>
            <a:off x="2811831" y="5405523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8" name="Straight Connector 437"/>
          <p:cNvCxnSpPr/>
          <p:nvPr/>
        </p:nvCxnSpPr>
        <p:spPr bwMode="auto">
          <a:xfrm>
            <a:off x="2811831" y="5405523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Straight Connector 438"/>
          <p:cNvCxnSpPr/>
          <p:nvPr/>
        </p:nvCxnSpPr>
        <p:spPr bwMode="auto">
          <a:xfrm>
            <a:off x="2811831" y="550151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0" name="Straight Connector 439"/>
          <p:cNvCxnSpPr/>
          <p:nvPr/>
        </p:nvCxnSpPr>
        <p:spPr bwMode="auto">
          <a:xfrm flipH="1" flipV="1">
            <a:off x="2811831" y="5429520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1" name="Straight Connector 440"/>
          <p:cNvCxnSpPr/>
          <p:nvPr/>
        </p:nvCxnSpPr>
        <p:spPr bwMode="auto">
          <a:xfrm flipV="1">
            <a:off x="2811831" y="5432034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2" name="Straight Connector 441"/>
          <p:cNvCxnSpPr/>
          <p:nvPr/>
        </p:nvCxnSpPr>
        <p:spPr bwMode="auto">
          <a:xfrm>
            <a:off x="3160838" y="550151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3" name="Straight Connector 442"/>
          <p:cNvCxnSpPr/>
          <p:nvPr/>
        </p:nvCxnSpPr>
        <p:spPr bwMode="auto">
          <a:xfrm>
            <a:off x="3160838" y="5386733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Oval 443"/>
          <p:cNvSpPr/>
          <p:nvPr/>
        </p:nvSpPr>
        <p:spPr bwMode="auto">
          <a:xfrm>
            <a:off x="3153787" y="538152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5" name="Oval 444"/>
          <p:cNvSpPr/>
          <p:nvPr/>
        </p:nvSpPr>
        <p:spPr bwMode="auto">
          <a:xfrm>
            <a:off x="2981487" y="5381527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6" name="Oval 445"/>
          <p:cNvSpPr/>
          <p:nvPr/>
        </p:nvSpPr>
        <p:spPr bwMode="auto">
          <a:xfrm>
            <a:off x="2981785" y="554143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7" name="Delay 446"/>
          <p:cNvSpPr/>
          <p:nvPr/>
        </p:nvSpPr>
        <p:spPr bwMode="auto">
          <a:xfrm>
            <a:off x="2570807" y="5325384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8" name="Delay 447"/>
          <p:cNvSpPr/>
          <p:nvPr/>
        </p:nvSpPr>
        <p:spPr bwMode="auto">
          <a:xfrm>
            <a:off x="2570829" y="552273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49" name="Oval 448"/>
          <p:cNvSpPr/>
          <p:nvPr/>
        </p:nvSpPr>
        <p:spPr bwMode="auto">
          <a:xfrm>
            <a:off x="2655856" y="5361951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0" name="Oval 449"/>
          <p:cNvSpPr/>
          <p:nvPr/>
        </p:nvSpPr>
        <p:spPr bwMode="auto">
          <a:xfrm>
            <a:off x="2656176" y="556014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1" name="Straight Connector 450"/>
          <p:cNvCxnSpPr/>
          <p:nvPr/>
        </p:nvCxnSpPr>
        <p:spPr bwMode="auto">
          <a:xfrm>
            <a:off x="2669659" y="5564988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Straight Connector 451"/>
          <p:cNvCxnSpPr/>
          <p:nvPr/>
        </p:nvCxnSpPr>
        <p:spPr bwMode="auto">
          <a:xfrm flipV="1">
            <a:off x="2532172" y="5389979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3" name="Straight Connector 452"/>
          <p:cNvCxnSpPr/>
          <p:nvPr/>
        </p:nvCxnSpPr>
        <p:spPr bwMode="auto">
          <a:xfrm flipH="1">
            <a:off x="2188489" y="5461166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4" name="Oval 453"/>
          <p:cNvSpPr/>
          <p:nvPr/>
        </p:nvSpPr>
        <p:spPr bwMode="auto">
          <a:xfrm>
            <a:off x="2524809" y="5455797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55" name="Oval 454"/>
          <p:cNvSpPr/>
          <p:nvPr/>
        </p:nvSpPr>
        <p:spPr bwMode="auto">
          <a:xfrm>
            <a:off x="2556438" y="5582412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56" name="Straight Connector 455"/>
          <p:cNvCxnSpPr/>
          <p:nvPr/>
        </p:nvCxnSpPr>
        <p:spPr bwMode="auto">
          <a:xfrm flipV="1">
            <a:off x="2344848" y="5587328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Straight Connector 456"/>
          <p:cNvCxnSpPr/>
          <p:nvPr/>
        </p:nvCxnSpPr>
        <p:spPr bwMode="auto">
          <a:xfrm flipV="1">
            <a:off x="2072224" y="5347276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8" name="Straight Connector 457"/>
          <p:cNvCxnSpPr/>
          <p:nvPr/>
        </p:nvCxnSpPr>
        <p:spPr bwMode="auto">
          <a:xfrm flipH="1" flipV="1">
            <a:off x="2345550" y="5348023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8" name="Straight Connector 427"/>
          <p:cNvCxnSpPr/>
          <p:nvPr/>
        </p:nvCxnSpPr>
        <p:spPr bwMode="auto">
          <a:xfrm>
            <a:off x="2188489" y="5115748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0" name="Straight Connector 459"/>
          <p:cNvCxnSpPr/>
          <p:nvPr/>
        </p:nvCxnSpPr>
        <p:spPr bwMode="auto">
          <a:xfrm flipH="1">
            <a:off x="6858950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1" name="Straight Connector 460"/>
          <p:cNvCxnSpPr/>
          <p:nvPr/>
        </p:nvCxnSpPr>
        <p:spPr bwMode="auto">
          <a:xfrm flipV="1">
            <a:off x="6742685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Straight Connector 461"/>
          <p:cNvCxnSpPr/>
          <p:nvPr/>
        </p:nvCxnSpPr>
        <p:spPr bwMode="auto">
          <a:xfrm>
            <a:off x="6858950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7" name="Straight Connector 466"/>
          <p:cNvCxnSpPr/>
          <p:nvPr/>
        </p:nvCxnSpPr>
        <p:spPr bwMode="auto">
          <a:xfrm flipH="1">
            <a:off x="4585949" y="5461165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Straight Connector 467"/>
          <p:cNvCxnSpPr/>
          <p:nvPr/>
        </p:nvCxnSpPr>
        <p:spPr bwMode="auto">
          <a:xfrm flipV="1">
            <a:off x="4469684" y="5347275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9" name="Straight Connector 468"/>
          <p:cNvCxnSpPr/>
          <p:nvPr/>
        </p:nvCxnSpPr>
        <p:spPr bwMode="auto">
          <a:xfrm>
            <a:off x="4585949" y="5115747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6" name="Rectangle 105"/>
          <p:cNvSpPr/>
          <p:nvPr/>
        </p:nvSpPr>
        <p:spPr bwMode="auto">
          <a:xfrm>
            <a:off x="2302035" y="2133601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52225" y="2420690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2552225" y="2268633"/>
            <a:ext cx="42304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2688855" y="2246150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3001100" y="2425023"/>
            <a:ext cx="179352" cy="54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Delay 10"/>
          <p:cNvSpPr/>
          <p:nvPr/>
        </p:nvSpPr>
        <p:spPr bwMode="auto">
          <a:xfrm>
            <a:off x="2916492" y="2224218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Delay 11"/>
          <p:cNvSpPr/>
          <p:nvPr/>
        </p:nvSpPr>
        <p:spPr bwMode="auto">
          <a:xfrm>
            <a:off x="2916492" y="238328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2831884" y="2404765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831884" y="2284781"/>
            <a:ext cx="84608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831884" y="2284781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831884" y="2380769"/>
            <a:ext cx="0" cy="2399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 flipV="1">
            <a:off x="2831884" y="2308778"/>
            <a:ext cx="349007" cy="7199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2831884" y="2311292"/>
            <a:ext cx="349007" cy="6947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3180891" y="2380769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3180891" y="2265991"/>
            <a:ext cx="0" cy="4479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Oval 20"/>
          <p:cNvSpPr/>
          <p:nvPr/>
        </p:nvSpPr>
        <p:spPr bwMode="auto">
          <a:xfrm>
            <a:off x="3173840" y="226078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3001540" y="2260785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3001838" y="242069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Delay 23"/>
          <p:cNvSpPr/>
          <p:nvPr/>
        </p:nvSpPr>
        <p:spPr bwMode="auto">
          <a:xfrm>
            <a:off x="2590860" y="2204642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Delay 24"/>
          <p:cNvSpPr/>
          <p:nvPr/>
        </p:nvSpPr>
        <p:spPr bwMode="auto">
          <a:xfrm>
            <a:off x="2590883" y="2401990"/>
            <a:ext cx="84608" cy="8456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675909" y="2241209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676229" y="2439398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689712" y="2444246"/>
            <a:ext cx="227637" cy="36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V="1">
            <a:off x="2552225" y="2269237"/>
            <a:ext cx="399" cy="15137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>
            <a:stCxn id="31" idx="2"/>
          </p:cNvCxnSpPr>
          <p:nvPr/>
        </p:nvCxnSpPr>
        <p:spPr bwMode="auto">
          <a:xfrm flipH="1">
            <a:off x="2208542" y="2340424"/>
            <a:ext cx="336320" cy="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Oval 30"/>
          <p:cNvSpPr/>
          <p:nvPr/>
        </p:nvSpPr>
        <p:spPr bwMode="auto">
          <a:xfrm>
            <a:off x="2544862" y="2335055"/>
            <a:ext cx="13803" cy="1073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2576491" y="2461670"/>
            <a:ext cx="13803" cy="1073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2364901" y="2466586"/>
            <a:ext cx="211258" cy="454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092277" y="2226534"/>
            <a:ext cx="500916" cy="14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2365603" y="2227281"/>
            <a:ext cx="445" cy="2400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>
            <a:off x="2208542" y="1995006"/>
            <a:ext cx="3229" cy="34603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5" name="Straight Connector 474"/>
          <p:cNvCxnSpPr/>
          <p:nvPr/>
        </p:nvCxnSpPr>
        <p:spPr bwMode="auto">
          <a:xfrm>
            <a:off x="1618387" y="5058252"/>
            <a:ext cx="196001" cy="118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6" name="Straight Connector 475"/>
          <p:cNvCxnSpPr/>
          <p:nvPr/>
        </p:nvCxnSpPr>
        <p:spPr bwMode="auto">
          <a:xfrm flipV="1">
            <a:off x="599721" y="5171352"/>
            <a:ext cx="1105719" cy="179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7" name="Straight Connector 476"/>
          <p:cNvCxnSpPr/>
          <p:nvPr/>
        </p:nvCxnSpPr>
        <p:spPr bwMode="auto">
          <a:xfrm flipV="1">
            <a:off x="1618738" y="4921078"/>
            <a:ext cx="3558" cy="14231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Delay 477"/>
          <p:cNvSpPr/>
          <p:nvPr/>
        </p:nvSpPr>
        <p:spPr bwMode="auto">
          <a:xfrm>
            <a:off x="1703219" y="50077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479" name="Straight Connector 478"/>
          <p:cNvCxnSpPr/>
          <p:nvPr/>
        </p:nvCxnSpPr>
        <p:spPr bwMode="auto">
          <a:xfrm>
            <a:off x="785005" y="4983049"/>
            <a:ext cx="445129" cy="27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0" name="Straight Connector 479"/>
          <p:cNvCxnSpPr/>
          <p:nvPr/>
        </p:nvCxnSpPr>
        <p:spPr bwMode="auto">
          <a:xfrm flipV="1">
            <a:off x="944472" y="4851264"/>
            <a:ext cx="284045" cy="59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1" name="Delay 480"/>
          <p:cNvSpPr/>
          <p:nvPr/>
        </p:nvSpPr>
        <p:spPr bwMode="auto">
          <a:xfrm>
            <a:off x="1225258" y="4730628"/>
            <a:ext cx="304800" cy="361450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2" name="Oval 481"/>
          <p:cNvSpPr/>
          <p:nvPr/>
        </p:nvSpPr>
        <p:spPr bwMode="auto">
          <a:xfrm>
            <a:off x="875707" y="4803464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3" name="Oval 482"/>
          <p:cNvSpPr/>
          <p:nvPr/>
        </p:nvSpPr>
        <p:spPr bwMode="auto">
          <a:xfrm>
            <a:off x="690357" y="4935542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4" name="Oval 483"/>
          <p:cNvSpPr/>
          <p:nvPr/>
        </p:nvSpPr>
        <p:spPr bwMode="auto">
          <a:xfrm>
            <a:off x="599721" y="5125640"/>
            <a:ext cx="94648" cy="95013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87" name="TextBox 486"/>
          <p:cNvSpPr txBox="1"/>
          <p:nvPr/>
        </p:nvSpPr>
        <p:spPr>
          <a:xfrm>
            <a:off x="3701419" y="6099761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D[2]</a:t>
            </a:r>
          </a:p>
        </p:txBody>
      </p:sp>
      <p:sp>
        <p:nvSpPr>
          <p:cNvPr id="488" name="TextBox 487"/>
          <p:cNvSpPr txBox="1"/>
          <p:nvPr/>
        </p:nvSpPr>
        <p:spPr>
          <a:xfrm>
            <a:off x="6110873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D[1]</a:t>
            </a:r>
          </a:p>
        </p:txBody>
      </p:sp>
      <p:sp>
        <p:nvSpPr>
          <p:cNvPr id="489" name="TextBox 488"/>
          <p:cNvSpPr txBox="1"/>
          <p:nvPr/>
        </p:nvSpPr>
        <p:spPr>
          <a:xfrm>
            <a:off x="8383741" y="6096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D[0]</a:t>
            </a:r>
          </a:p>
        </p:txBody>
      </p:sp>
      <p:sp>
        <p:nvSpPr>
          <p:cNvPr id="494" name="TextBox 493"/>
          <p:cNvSpPr txBox="1"/>
          <p:nvPr/>
        </p:nvSpPr>
        <p:spPr>
          <a:xfrm>
            <a:off x="50973" y="910359"/>
            <a:ext cx="1173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Addr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[1:0]</a:t>
            </a:r>
          </a:p>
        </p:txBody>
      </p:sp>
      <p:cxnSp>
        <p:nvCxnSpPr>
          <p:cNvPr id="510" name="Straight Connector 509"/>
          <p:cNvCxnSpPr/>
          <p:nvPr/>
        </p:nvCxnSpPr>
        <p:spPr bwMode="auto">
          <a:xfrm flipV="1">
            <a:off x="2326371" y="5392735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1" name="Straight Connector 510"/>
          <p:cNvCxnSpPr/>
          <p:nvPr/>
        </p:nvCxnSpPr>
        <p:spPr bwMode="auto">
          <a:xfrm>
            <a:off x="3349741" y="5309432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2" name="Delay 511"/>
          <p:cNvSpPr/>
          <p:nvPr/>
        </p:nvSpPr>
        <p:spPr bwMode="auto">
          <a:xfrm>
            <a:off x="3472534" y="5253272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3" name="Straight Connector 512"/>
          <p:cNvCxnSpPr/>
          <p:nvPr/>
        </p:nvCxnSpPr>
        <p:spPr bwMode="auto">
          <a:xfrm>
            <a:off x="3353459" y="4920495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4" name="Straight Connector 513"/>
          <p:cNvCxnSpPr/>
          <p:nvPr/>
        </p:nvCxnSpPr>
        <p:spPr bwMode="auto">
          <a:xfrm>
            <a:off x="4714495" y="5383739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5" name="Straight Connector 514"/>
          <p:cNvCxnSpPr/>
          <p:nvPr/>
        </p:nvCxnSpPr>
        <p:spPr bwMode="auto">
          <a:xfrm>
            <a:off x="5756447" y="5303635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6" name="Delay 515"/>
          <p:cNvSpPr/>
          <p:nvPr/>
        </p:nvSpPr>
        <p:spPr bwMode="auto">
          <a:xfrm>
            <a:off x="5879240" y="5247475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17" name="Straight Connector 516"/>
          <p:cNvCxnSpPr/>
          <p:nvPr/>
        </p:nvCxnSpPr>
        <p:spPr bwMode="auto">
          <a:xfrm>
            <a:off x="5760165" y="4914698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8" name="Straight Connector 517"/>
          <p:cNvCxnSpPr/>
          <p:nvPr/>
        </p:nvCxnSpPr>
        <p:spPr bwMode="auto">
          <a:xfrm>
            <a:off x="7053458" y="5386937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9" name="Straight Connector 518"/>
          <p:cNvCxnSpPr/>
          <p:nvPr/>
        </p:nvCxnSpPr>
        <p:spPr bwMode="auto">
          <a:xfrm>
            <a:off x="8023575" y="530699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0" name="Delay 519"/>
          <p:cNvSpPr/>
          <p:nvPr/>
        </p:nvSpPr>
        <p:spPr bwMode="auto">
          <a:xfrm>
            <a:off x="8146368" y="525083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21" name="Straight Connector 520"/>
          <p:cNvCxnSpPr/>
          <p:nvPr/>
        </p:nvCxnSpPr>
        <p:spPr bwMode="auto">
          <a:xfrm>
            <a:off x="8027293" y="491805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9" name="Straight Connector 528"/>
          <p:cNvCxnSpPr/>
          <p:nvPr/>
        </p:nvCxnSpPr>
        <p:spPr bwMode="auto">
          <a:xfrm flipV="1">
            <a:off x="2357154" y="4318263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0" name="Straight Connector 529"/>
          <p:cNvCxnSpPr/>
          <p:nvPr/>
        </p:nvCxnSpPr>
        <p:spPr bwMode="auto">
          <a:xfrm>
            <a:off x="3380524" y="42349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1" name="Delay 530"/>
          <p:cNvSpPr/>
          <p:nvPr/>
        </p:nvSpPr>
        <p:spPr bwMode="auto">
          <a:xfrm>
            <a:off x="3503317" y="41788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2" name="Straight Connector 531"/>
          <p:cNvCxnSpPr/>
          <p:nvPr/>
        </p:nvCxnSpPr>
        <p:spPr bwMode="auto">
          <a:xfrm>
            <a:off x="3384242" y="38460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3" name="Straight Connector 532"/>
          <p:cNvCxnSpPr/>
          <p:nvPr/>
        </p:nvCxnSpPr>
        <p:spPr bwMode="auto">
          <a:xfrm>
            <a:off x="4745278" y="4309267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4" name="Straight Connector 533"/>
          <p:cNvCxnSpPr/>
          <p:nvPr/>
        </p:nvCxnSpPr>
        <p:spPr bwMode="auto">
          <a:xfrm>
            <a:off x="5787230" y="4229163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5" name="Delay 534"/>
          <p:cNvSpPr/>
          <p:nvPr/>
        </p:nvSpPr>
        <p:spPr bwMode="auto">
          <a:xfrm>
            <a:off x="5910023" y="4173003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36" name="Straight Connector 535"/>
          <p:cNvCxnSpPr/>
          <p:nvPr/>
        </p:nvCxnSpPr>
        <p:spPr bwMode="auto">
          <a:xfrm>
            <a:off x="5790948" y="3840226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7" name="Straight Connector 536"/>
          <p:cNvCxnSpPr/>
          <p:nvPr/>
        </p:nvCxnSpPr>
        <p:spPr bwMode="auto">
          <a:xfrm>
            <a:off x="7084241" y="4312465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8" name="Straight Connector 537"/>
          <p:cNvCxnSpPr/>
          <p:nvPr/>
        </p:nvCxnSpPr>
        <p:spPr bwMode="auto">
          <a:xfrm>
            <a:off x="8054358" y="4232521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39" name="Delay 538"/>
          <p:cNvSpPr/>
          <p:nvPr/>
        </p:nvSpPr>
        <p:spPr bwMode="auto">
          <a:xfrm>
            <a:off x="8177151" y="4176361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0" name="Straight Connector 539"/>
          <p:cNvCxnSpPr/>
          <p:nvPr/>
        </p:nvCxnSpPr>
        <p:spPr bwMode="auto">
          <a:xfrm>
            <a:off x="8058076" y="3843584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1" name="Straight Connector 540"/>
          <p:cNvCxnSpPr/>
          <p:nvPr/>
        </p:nvCxnSpPr>
        <p:spPr bwMode="auto">
          <a:xfrm flipV="1">
            <a:off x="2366477" y="3251360"/>
            <a:ext cx="1338927" cy="164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2" name="Straight Connector 541"/>
          <p:cNvCxnSpPr/>
          <p:nvPr/>
        </p:nvCxnSpPr>
        <p:spPr bwMode="auto">
          <a:xfrm>
            <a:off x="3389847" y="316805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3" name="Delay 542"/>
          <p:cNvSpPr/>
          <p:nvPr/>
        </p:nvSpPr>
        <p:spPr bwMode="auto">
          <a:xfrm>
            <a:off x="3512640" y="311189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4" name="Straight Connector 543"/>
          <p:cNvCxnSpPr/>
          <p:nvPr/>
        </p:nvCxnSpPr>
        <p:spPr bwMode="auto">
          <a:xfrm>
            <a:off x="3393565" y="277912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5" name="Straight Connector 544"/>
          <p:cNvCxnSpPr/>
          <p:nvPr/>
        </p:nvCxnSpPr>
        <p:spPr bwMode="auto">
          <a:xfrm>
            <a:off x="4754601" y="324236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6" name="Straight Connector 545"/>
          <p:cNvCxnSpPr/>
          <p:nvPr/>
        </p:nvCxnSpPr>
        <p:spPr bwMode="auto">
          <a:xfrm>
            <a:off x="5796553" y="316226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47" name="Delay 546"/>
          <p:cNvSpPr/>
          <p:nvPr/>
        </p:nvSpPr>
        <p:spPr bwMode="auto">
          <a:xfrm>
            <a:off x="5919346" y="310610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48" name="Straight Connector 547"/>
          <p:cNvCxnSpPr/>
          <p:nvPr/>
        </p:nvCxnSpPr>
        <p:spPr bwMode="auto">
          <a:xfrm>
            <a:off x="5800271" y="277332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9" name="Straight Connector 548"/>
          <p:cNvCxnSpPr/>
          <p:nvPr/>
        </p:nvCxnSpPr>
        <p:spPr bwMode="auto">
          <a:xfrm>
            <a:off x="7093564" y="324556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0" name="Straight Connector 549"/>
          <p:cNvCxnSpPr/>
          <p:nvPr/>
        </p:nvCxnSpPr>
        <p:spPr bwMode="auto">
          <a:xfrm>
            <a:off x="8063681" y="316561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1" name="Delay 550"/>
          <p:cNvSpPr/>
          <p:nvPr/>
        </p:nvSpPr>
        <p:spPr bwMode="auto">
          <a:xfrm>
            <a:off x="8186474" y="310945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2" name="Straight Connector 551"/>
          <p:cNvCxnSpPr/>
          <p:nvPr/>
        </p:nvCxnSpPr>
        <p:spPr bwMode="auto">
          <a:xfrm>
            <a:off x="8067399" y="277668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3" name="Straight Connector 552"/>
          <p:cNvCxnSpPr>
            <a:stCxn id="11" idx="3"/>
          </p:cNvCxnSpPr>
          <p:nvPr/>
        </p:nvCxnSpPr>
        <p:spPr bwMode="auto">
          <a:xfrm>
            <a:off x="3001100" y="2266498"/>
            <a:ext cx="713528" cy="420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4" name="Straight Connector 553"/>
          <p:cNvCxnSpPr/>
          <p:nvPr/>
        </p:nvCxnSpPr>
        <p:spPr bwMode="auto">
          <a:xfrm>
            <a:off x="3399071" y="2187397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5" name="Delay 554"/>
          <p:cNvSpPr/>
          <p:nvPr/>
        </p:nvSpPr>
        <p:spPr bwMode="auto">
          <a:xfrm>
            <a:off x="3521864" y="2131237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56" name="Straight Connector 555"/>
          <p:cNvCxnSpPr/>
          <p:nvPr/>
        </p:nvCxnSpPr>
        <p:spPr bwMode="auto">
          <a:xfrm>
            <a:off x="3402789" y="1798460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7" name="Straight Connector 556"/>
          <p:cNvCxnSpPr/>
          <p:nvPr/>
        </p:nvCxnSpPr>
        <p:spPr bwMode="auto">
          <a:xfrm>
            <a:off x="4763825" y="2261704"/>
            <a:ext cx="1357509" cy="3199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8" name="Straight Connector 557"/>
          <p:cNvCxnSpPr/>
          <p:nvPr/>
        </p:nvCxnSpPr>
        <p:spPr bwMode="auto">
          <a:xfrm>
            <a:off x="5805777" y="2181600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9" name="Delay 558"/>
          <p:cNvSpPr/>
          <p:nvPr/>
        </p:nvSpPr>
        <p:spPr bwMode="auto">
          <a:xfrm>
            <a:off x="5928570" y="2125440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0" name="Straight Connector 559"/>
          <p:cNvCxnSpPr/>
          <p:nvPr/>
        </p:nvCxnSpPr>
        <p:spPr bwMode="auto">
          <a:xfrm>
            <a:off x="5809495" y="1792663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1" name="Straight Connector 560"/>
          <p:cNvCxnSpPr/>
          <p:nvPr/>
        </p:nvCxnSpPr>
        <p:spPr bwMode="auto">
          <a:xfrm>
            <a:off x="7102788" y="2264902"/>
            <a:ext cx="1285674" cy="335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2" name="Straight Connector 561"/>
          <p:cNvCxnSpPr/>
          <p:nvPr/>
        </p:nvCxnSpPr>
        <p:spPr bwMode="auto">
          <a:xfrm>
            <a:off x="8072905" y="2184958"/>
            <a:ext cx="323590" cy="119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3" name="Delay 562"/>
          <p:cNvSpPr/>
          <p:nvPr/>
        </p:nvSpPr>
        <p:spPr bwMode="auto">
          <a:xfrm>
            <a:off x="8195698" y="2128798"/>
            <a:ext cx="224786" cy="215977"/>
          </a:xfrm>
          <a:prstGeom prst="flowChartDelay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64" name="Straight Connector 563"/>
          <p:cNvCxnSpPr/>
          <p:nvPr/>
        </p:nvCxnSpPr>
        <p:spPr bwMode="auto">
          <a:xfrm>
            <a:off x="8076623" y="1796021"/>
            <a:ext cx="3211" cy="39595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87" name="Group 286"/>
          <p:cNvGrpSpPr/>
          <p:nvPr/>
        </p:nvGrpSpPr>
        <p:grpSpPr>
          <a:xfrm>
            <a:off x="2092277" y="2978854"/>
            <a:ext cx="1211032" cy="552240"/>
            <a:chOff x="1485900" y="2549912"/>
            <a:chExt cx="1446187" cy="821455"/>
          </a:xfrm>
        </p:grpSpPr>
        <p:grpSp>
          <p:nvGrpSpPr>
            <p:cNvPr id="292" name="Group 291"/>
            <p:cNvGrpSpPr/>
            <p:nvPr/>
          </p:nvGrpSpPr>
          <p:grpSpPr>
            <a:xfrm>
              <a:off x="1485900" y="2549912"/>
              <a:ext cx="1308062" cy="731170"/>
              <a:chOff x="1485900" y="2549912"/>
              <a:chExt cx="1435811" cy="1076362"/>
            </a:xfrm>
          </p:grpSpPr>
          <p:grpSp>
            <p:nvGrpSpPr>
              <p:cNvPr id="293" name="Group 292"/>
              <p:cNvGrpSpPr/>
              <p:nvPr/>
            </p:nvGrpSpPr>
            <p:grpSpPr>
              <a:xfrm>
                <a:off x="1485900" y="3008963"/>
                <a:ext cx="1435811" cy="617311"/>
                <a:chOff x="-418333" y="2438400"/>
                <a:chExt cx="7892141" cy="2685534"/>
              </a:xfrm>
            </p:grpSpPr>
            <p:cxnSp>
              <p:nvCxnSpPr>
                <p:cNvPr id="295" name="Straight Connector 294"/>
                <p:cNvCxnSpPr/>
                <p:nvPr/>
              </p:nvCxnSpPr>
              <p:spPr bwMode="auto">
                <a:xfrm>
                  <a:off x="2895600" y="4496535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6" name="Straight Connector 295"/>
                <p:cNvCxnSpPr/>
                <p:nvPr/>
              </p:nvCxnSpPr>
              <p:spPr bwMode="auto">
                <a:xfrm>
                  <a:off x="2895600" y="3048000"/>
                  <a:ext cx="3048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7" name="Straight Connector 296"/>
                <p:cNvCxnSpPr/>
                <p:nvPr/>
              </p:nvCxnSpPr>
              <p:spPr bwMode="auto">
                <a:xfrm>
                  <a:off x="3880022" y="2833816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99" name="Straight Connector 298"/>
                <p:cNvCxnSpPr/>
                <p:nvPr/>
              </p:nvCxnSpPr>
              <p:spPr bwMode="auto">
                <a:xfrm flipV="1">
                  <a:off x="6129755" y="4537806"/>
                  <a:ext cx="1292238" cy="514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00" name="Delay 299"/>
                <p:cNvSpPr/>
                <p:nvPr/>
              </p:nvSpPr>
              <p:spPr bwMode="auto">
                <a:xfrm>
                  <a:off x="5520152" y="2624887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01" name="Delay 300"/>
                <p:cNvSpPr/>
                <p:nvPr/>
              </p:nvSpPr>
              <p:spPr bwMode="auto">
                <a:xfrm>
                  <a:off x="5520154" y="4140178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02" name="Straight Connector 301"/>
                <p:cNvCxnSpPr/>
                <p:nvPr/>
              </p:nvCxnSpPr>
              <p:spPr bwMode="auto">
                <a:xfrm>
                  <a:off x="4910554" y="4344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3" name="Straight Connector 302"/>
                <p:cNvCxnSpPr/>
                <p:nvPr/>
              </p:nvCxnSpPr>
              <p:spPr bwMode="auto">
                <a:xfrm>
                  <a:off x="4910554" y="3201831"/>
                  <a:ext cx="609600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4" name="Straight Connector 303"/>
                <p:cNvCxnSpPr/>
                <p:nvPr/>
              </p:nvCxnSpPr>
              <p:spPr bwMode="auto">
                <a:xfrm>
                  <a:off x="4910554" y="3201831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5" name="Straight Connector 304"/>
                <p:cNvCxnSpPr/>
                <p:nvPr/>
              </p:nvCxnSpPr>
              <p:spPr bwMode="auto">
                <a:xfrm>
                  <a:off x="4910554" y="4116232"/>
                  <a:ext cx="0" cy="22859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6" name="Straight Connector 305"/>
                <p:cNvCxnSpPr/>
                <p:nvPr/>
              </p:nvCxnSpPr>
              <p:spPr bwMode="auto">
                <a:xfrm flipH="1" flipV="1">
                  <a:off x="4910554" y="3430430"/>
                  <a:ext cx="2514600" cy="685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7" name="Straight Connector 306"/>
                <p:cNvCxnSpPr/>
                <p:nvPr/>
              </p:nvCxnSpPr>
              <p:spPr bwMode="auto">
                <a:xfrm flipV="1">
                  <a:off x="4910554" y="3454376"/>
                  <a:ext cx="2514600" cy="661855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8" name="Straight Connector 307"/>
                <p:cNvCxnSpPr/>
                <p:nvPr/>
              </p:nvCxnSpPr>
              <p:spPr bwMode="auto">
                <a:xfrm>
                  <a:off x="7425154" y="4116231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09" name="Straight Connector 308"/>
                <p:cNvCxnSpPr/>
                <p:nvPr/>
              </p:nvCxnSpPr>
              <p:spPr bwMode="auto">
                <a:xfrm>
                  <a:off x="7425154" y="3022832"/>
                  <a:ext cx="0" cy="426718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10" name="Oval 309"/>
                <p:cNvSpPr/>
                <p:nvPr/>
              </p:nvSpPr>
              <p:spPr bwMode="auto">
                <a:xfrm>
                  <a:off x="7374354" y="2973231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1" name="Oval 310"/>
                <p:cNvSpPr/>
                <p:nvPr/>
              </p:nvSpPr>
              <p:spPr bwMode="auto">
                <a:xfrm>
                  <a:off x="6132929" y="2973231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2" name="Oval 311"/>
                <p:cNvSpPr/>
                <p:nvPr/>
              </p:nvSpPr>
              <p:spPr bwMode="auto">
                <a:xfrm>
                  <a:off x="6135075" y="4496535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3" name="Delay 312"/>
                <p:cNvSpPr/>
                <p:nvPr/>
              </p:nvSpPr>
              <p:spPr bwMode="auto">
                <a:xfrm>
                  <a:off x="3173968" y="2438400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4" name="Delay 313"/>
                <p:cNvSpPr/>
                <p:nvPr/>
              </p:nvSpPr>
              <p:spPr bwMode="auto">
                <a:xfrm>
                  <a:off x="3174130" y="4318391"/>
                  <a:ext cx="609600" cy="805543"/>
                </a:xfrm>
                <a:prstGeom prst="flowChartDelay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 bwMode="auto">
                <a:xfrm>
                  <a:off x="3786746" y="278674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 bwMode="auto">
                <a:xfrm>
                  <a:off x="3789051" y="4674748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17" name="Straight Connector 316"/>
                <p:cNvCxnSpPr/>
                <p:nvPr/>
              </p:nvCxnSpPr>
              <p:spPr bwMode="auto">
                <a:xfrm>
                  <a:off x="3886200" y="4720931"/>
                  <a:ext cx="1640132" cy="3469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8" name="Straight Connector 317"/>
                <p:cNvCxnSpPr/>
                <p:nvPr/>
              </p:nvCxnSpPr>
              <p:spPr bwMode="auto">
                <a:xfrm flipV="1">
                  <a:off x="2895600" y="3053751"/>
                  <a:ext cx="2875" cy="144205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19" name="Straight Connector 318"/>
                <p:cNvCxnSpPr>
                  <a:stCxn id="313" idx="2"/>
                </p:cNvCxnSpPr>
                <p:nvPr/>
              </p:nvCxnSpPr>
              <p:spPr bwMode="auto">
                <a:xfrm flipH="1">
                  <a:off x="419356" y="3731897"/>
                  <a:ext cx="2423196" cy="0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20" name="Oval 319"/>
                <p:cNvSpPr/>
                <p:nvPr/>
              </p:nvSpPr>
              <p:spPr bwMode="auto">
                <a:xfrm>
                  <a:off x="2842550" y="3680750"/>
                  <a:ext cx="99454" cy="102296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sp>
              <p:nvSpPr>
                <p:cNvPr id="321" name="Oval 320"/>
                <p:cNvSpPr/>
                <p:nvPr/>
              </p:nvSpPr>
              <p:spPr bwMode="auto">
                <a:xfrm>
                  <a:off x="3070440" y="4886924"/>
                  <a:ext cx="99454" cy="10229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  <p:cxnSp>
              <p:nvCxnSpPr>
                <p:cNvPr id="322" name="Straight Connector 321"/>
                <p:cNvCxnSpPr/>
                <p:nvPr/>
              </p:nvCxnSpPr>
              <p:spPr bwMode="auto">
                <a:xfrm flipV="1">
                  <a:off x="1545931" y="4933750"/>
                  <a:ext cx="1522119" cy="432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3" name="Straight Connector 322"/>
                <p:cNvCxnSpPr/>
                <p:nvPr/>
              </p:nvCxnSpPr>
              <p:spPr bwMode="auto">
                <a:xfrm flipV="1">
                  <a:off x="-418333" y="2646948"/>
                  <a:ext cx="3609108" cy="1366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4" name="Straight Connector 323"/>
                <p:cNvCxnSpPr/>
                <p:nvPr/>
              </p:nvCxnSpPr>
              <p:spPr bwMode="auto">
                <a:xfrm flipH="1" flipV="1">
                  <a:off x="1550984" y="2654061"/>
                  <a:ext cx="3208" cy="2286802"/>
                </a:xfrm>
                <a:prstGeom prst="line">
                  <a:avLst/>
                </a:prstGeom>
                <a:solidFill>
                  <a:srgbClr val="C0C0C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294" name="Straight Connector 293"/>
              <p:cNvCxnSpPr/>
              <p:nvPr/>
            </p:nvCxnSpPr>
            <p:spPr bwMode="auto">
              <a:xfrm>
                <a:off x="1638300" y="2549912"/>
                <a:ext cx="4233" cy="757732"/>
              </a:xfrm>
              <a:prstGeom prst="line">
                <a:avLst/>
              </a:prstGeom>
              <a:solidFill>
                <a:srgbClr val="C0C0C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91" name="Rectangle 290"/>
            <p:cNvSpPr/>
            <p:nvPr/>
          </p:nvSpPr>
          <p:spPr bwMode="auto">
            <a:xfrm>
              <a:off x="1736388" y="2756071"/>
              <a:ext cx="1195699" cy="6152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339" name="Rectangle 338"/>
          <p:cNvSpPr/>
          <p:nvPr/>
        </p:nvSpPr>
        <p:spPr bwMode="auto">
          <a:xfrm>
            <a:off x="6972496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0" name="Rectangle 339"/>
          <p:cNvSpPr/>
          <p:nvPr/>
        </p:nvSpPr>
        <p:spPr bwMode="auto">
          <a:xfrm>
            <a:off x="4699495" y="3117448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9" name="Rectangle 358"/>
          <p:cNvSpPr/>
          <p:nvPr/>
        </p:nvSpPr>
        <p:spPr bwMode="auto">
          <a:xfrm>
            <a:off x="2302035" y="417362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6" name="Rectangle 405"/>
          <p:cNvSpPr/>
          <p:nvPr/>
        </p:nvSpPr>
        <p:spPr bwMode="auto">
          <a:xfrm>
            <a:off x="6972496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7" name="Rectangle 406"/>
          <p:cNvSpPr/>
          <p:nvPr/>
        </p:nvSpPr>
        <p:spPr bwMode="auto">
          <a:xfrm>
            <a:off x="4699495" y="4173619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6" name="Rectangle 425"/>
          <p:cNvSpPr/>
          <p:nvPr/>
        </p:nvSpPr>
        <p:spPr bwMode="auto">
          <a:xfrm>
            <a:off x="2281982" y="5254343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3" name="Rectangle 472"/>
          <p:cNvSpPr/>
          <p:nvPr/>
        </p:nvSpPr>
        <p:spPr bwMode="auto">
          <a:xfrm>
            <a:off x="6952443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74" name="Rectangle 473"/>
          <p:cNvSpPr/>
          <p:nvPr/>
        </p:nvSpPr>
        <p:spPr bwMode="auto">
          <a:xfrm>
            <a:off x="4679442" y="5254342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5" name="Rectangle 234"/>
          <p:cNvSpPr/>
          <p:nvPr/>
        </p:nvSpPr>
        <p:spPr bwMode="auto">
          <a:xfrm>
            <a:off x="6972496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3" name="Rectangle 242"/>
          <p:cNvSpPr/>
          <p:nvPr/>
        </p:nvSpPr>
        <p:spPr bwMode="auto">
          <a:xfrm>
            <a:off x="4699495" y="2133600"/>
            <a:ext cx="1001274" cy="4136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570" name="Straight Connector 569"/>
          <p:cNvCxnSpPr>
            <a:stCxn id="555" idx="3"/>
          </p:cNvCxnSpPr>
          <p:nvPr/>
        </p:nvCxnSpPr>
        <p:spPr bwMode="auto">
          <a:xfrm flipV="1">
            <a:off x="3746650" y="2239225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5" name="Straight Connector 574"/>
          <p:cNvCxnSpPr>
            <a:stCxn id="543" idx="3"/>
          </p:cNvCxnSpPr>
          <p:nvPr/>
        </p:nvCxnSpPr>
        <p:spPr bwMode="auto">
          <a:xfrm flipV="1">
            <a:off x="3737426" y="3215539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8" name="Straight Connector 577"/>
          <p:cNvCxnSpPr/>
          <p:nvPr/>
        </p:nvCxnSpPr>
        <p:spPr bwMode="auto">
          <a:xfrm flipV="1">
            <a:off x="4061303" y="2231421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1" name="Straight Connector 580"/>
          <p:cNvCxnSpPr/>
          <p:nvPr/>
        </p:nvCxnSpPr>
        <p:spPr bwMode="auto">
          <a:xfrm flipH="1" flipV="1">
            <a:off x="4023626" y="3208066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8" name="Straight Connector 587"/>
          <p:cNvCxnSpPr>
            <a:stCxn id="531" idx="3"/>
          </p:cNvCxnSpPr>
          <p:nvPr/>
        </p:nvCxnSpPr>
        <p:spPr bwMode="auto">
          <a:xfrm flipV="1">
            <a:off x="3728103" y="4284518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1" name="Straight Connector 590"/>
          <p:cNvCxnSpPr/>
          <p:nvPr/>
        </p:nvCxnSpPr>
        <p:spPr bwMode="auto">
          <a:xfrm flipH="1" flipV="1">
            <a:off x="3980850" y="4287512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6" name="Straight Connector 595"/>
          <p:cNvCxnSpPr>
            <a:stCxn id="512" idx="3"/>
          </p:cNvCxnSpPr>
          <p:nvPr/>
        </p:nvCxnSpPr>
        <p:spPr bwMode="auto">
          <a:xfrm flipV="1">
            <a:off x="3697320" y="5358245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9" name="Straight Connector 598"/>
          <p:cNvCxnSpPr/>
          <p:nvPr/>
        </p:nvCxnSpPr>
        <p:spPr bwMode="auto">
          <a:xfrm flipH="1">
            <a:off x="3943113" y="5362285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23" name="Picture 6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496" y="5646226"/>
            <a:ext cx="351694" cy="344628"/>
          </a:xfrm>
          <a:prstGeom prst="rect">
            <a:avLst/>
          </a:prstGeom>
        </p:spPr>
      </p:pic>
      <p:cxnSp>
        <p:nvCxnSpPr>
          <p:cNvPr id="626" name="Straight Connector 625"/>
          <p:cNvCxnSpPr/>
          <p:nvPr/>
        </p:nvCxnSpPr>
        <p:spPr bwMode="auto">
          <a:xfrm flipV="1">
            <a:off x="6155836" y="2228038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7" name="Straight Connector 626"/>
          <p:cNvCxnSpPr/>
          <p:nvPr/>
        </p:nvCxnSpPr>
        <p:spPr bwMode="auto">
          <a:xfrm flipV="1">
            <a:off x="6146612" y="3204352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8" name="Straight Connector 627"/>
          <p:cNvCxnSpPr/>
          <p:nvPr/>
        </p:nvCxnSpPr>
        <p:spPr bwMode="auto">
          <a:xfrm flipV="1">
            <a:off x="6470489" y="2220234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9" name="Straight Connector 628"/>
          <p:cNvCxnSpPr/>
          <p:nvPr/>
        </p:nvCxnSpPr>
        <p:spPr bwMode="auto">
          <a:xfrm flipH="1" flipV="1">
            <a:off x="6432812" y="3196879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0" name="Straight Connector 629"/>
          <p:cNvCxnSpPr/>
          <p:nvPr/>
        </p:nvCxnSpPr>
        <p:spPr bwMode="auto">
          <a:xfrm flipV="1">
            <a:off x="6137289" y="4273331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1" name="Straight Connector 630"/>
          <p:cNvCxnSpPr/>
          <p:nvPr/>
        </p:nvCxnSpPr>
        <p:spPr bwMode="auto">
          <a:xfrm flipH="1" flipV="1">
            <a:off x="6390036" y="4276325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2" name="Straight Connector 631"/>
          <p:cNvCxnSpPr/>
          <p:nvPr/>
        </p:nvCxnSpPr>
        <p:spPr bwMode="auto">
          <a:xfrm flipV="1">
            <a:off x="6106506" y="5347058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3" name="Straight Connector 632"/>
          <p:cNvCxnSpPr/>
          <p:nvPr/>
        </p:nvCxnSpPr>
        <p:spPr bwMode="auto">
          <a:xfrm flipH="1">
            <a:off x="6352299" y="5351098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34" name="Picture 6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2" y="5635039"/>
            <a:ext cx="351694" cy="344628"/>
          </a:xfrm>
          <a:prstGeom prst="rect">
            <a:avLst/>
          </a:prstGeom>
        </p:spPr>
      </p:pic>
      <p:cxnSp>
        <p:nvCxnSpPr>
          <p:cNvPr id="635" name="Straight Connector 634"/>
          <p:cNvCxnSpPr/>
          <p:nvPr/>
        </p:nvCxnSpPr>
        <p:spPr bwMode="auto">
          <a:xfrm flipV="1">
            <a:off x="8432554" y="2244271"/>
            <a:ext cx="323492" cy="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6" name="Straight Connector 635"/>
          <p:cNvCxnSpPr/>
          <p:nvPr/>
        </p:nvCxnSpPr>
        <p:spPr bwMode="auto">
          <a:xfrm flipV="1">
            <a:off x="8423330" y="3220585"/>
            <a:ext cx="291245" cy="434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7" name="Straight Connector 636"/>
          <p:cNvCxnSpPr/>
          <p:nvPr/>
        </p:nvCxnSpPr>
        <p:spPr bwMode="auto">
          <a:xfrm flipV="1">
            <a:off x="8747207" y="2236467"/>
            <a:ext cx="0" cy="351664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8" name="Straight Connector 637"/>
          <p:cNvCxnSpPr/>
          <p:nvPr/>
        </p:nvCxnSpPr>
        <p:spPr bwMode="auto">
          <a:xfrm flipH="1" flipV="1">
            <a:off x="8709530" y="3213112"/>
            <a:ext cx="1061" cy="254000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9" name="Straight Connector 638"/>
          <p:cNvCxnSpPr/>
          <p:nvPr/>
        </p:nvCxnSpPr>
        <p:spPr bwMode="auto">
          <a:xfrm flipV="1">
            <a:off x="8414007" y="4289564"/>
            <a:ext cx="253110" cy="2271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0" name="Straight Connector 639"/>
          <p:cNvCxnSpPr/>
          <p:nvPr/>
        </p:nvCxnSpPr>
        <p:spPr bwMode="auto">
          <a:xfrm flipH="1" flipV="1">
            <a:off x="8666754" y="4292558"/>
            <a:ext cx="1791" cy="1460555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1" name="Straight Connector 640"/>
          <p:cNvCxnSpPr/>
          <p:nvPr/>
        </p:nvCxnSpPr>
        <p:spPr bwMode="auto">
          <a:xfrm flipV="1">
            <a:off x="8383224" y="5363291"/>
            <a:ext cx="249256" cy="301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2" name="Straight Connector 641"/>
          <p:cNvCxnSpPr/>
          <p:nvPr/>
        </p:nvCxnSpPr>
        <p:spPr bwMode="auto">
          <a:xfrm flipH="1">
            <a:off x="8629017" y="5367331"/>
            <a:ext cx="2352" cy="387352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43" name="Picture 6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400" y="5651272"/>
            <a:ext cx="351694" cy="344628"/>
          </a:xfrm>
          <a:prstGeom prst="rect">
            <a:avLst/>
          </a:prstGeom>
        </p:spPr>
      </p:pic>
      <p:cxnSp>
        <p:nvCxnSpPr>
          <p:cNvPr id="644" name="Straight Connector 643"/>
          <p:cNvCxnSpPr>
            <a:stCxn id="487" idx="0"/>
            <a:endCxn id="623" idx="2"/>
          </p:cNvCxnSpPr>
          <p:nvPr/>
        </p:nvCxnSpPr>
        <p:spPr bwMode="auto">
          <a:xfrm flipH="1" flipV="1">
            <a:off x="4003343" y="5990854"/>
            <a:ext cx="20440" cy="10890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7" name="Straight Connector 646"/>
          <p:cNvCxnSpPr>
            <a:stCxn id="488" idx="0"/>
            <a:endCxn id="634" idx="2"/>
          </p:cNvCxnSpPr>
          <p:nvPr/>
        </p:nvCxnSpPr>
        <p:spPr bwMode="auto">
          <a:xfrm flipH="1" flipV="1">
            <a:off x="6412529" y="5979667"/>
            <a:ext cx="20708" cy="116333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0" name="Straight Connector 649"/>
          <p:cNvCxnSpPr>
            <a:stCxn id="489" idx="0"/>
            <a:endCxn id="643" idx="2"/>
          </p:cNvCxnSpPr>
          <p:nvPr/>
        </p:nvCxnSpPr>
        <p:spPr bwMode="auto">
          <a:xfrm flipH="1" flipV="1">
            <a:off x="8689247" y="5995900"/>
            <a:ext cx="16858" cy="10010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53" name="Straight Connector 652"/>
          <p:cNvCxnSpPr/>
          <p:nvPr/>
        </p:nvCxnSpPr>
        <p:spPr bwMode="auto">
          <a:xfrm flipV="1">
            <a:off x="488363" y="1707045"/>
            <a:ext cx="172421" cy="3508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56" name="TextBox 655"/>
          <p:cNvSpPr txBox="1"/>
          <p:nvPr/>
        </p:nvSpPr>
        <p:spPr>
          <a:xfrm>
            <a:off x="9489" y="1525887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5" name="Oval 324"/>
          <p:cNvSpPr/>
          <p:nvPr/>
        </p:nvSpPr>
        <p:spPr bwMode="auto">
          <a:xfrm>
            <a:off x="1146959" y="168053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9" name="Oval 328"/>
          <p:cNvSpPr/>
          <p:nvPr/>
        </p:nvSpPr>
        <p:spPr bwMode="auto">
          <a:xfrm>
            <a:off x="1146749" y="1811939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0" name="Oval 329"/>
          <p:cNvSpPr/>
          <p:nvPr/>
        </p:nvSpPr>
        <p:spPr bwMode="auto">
          <a:xfrm>
            <a:off x="1145658" y="2798648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1" name="Oval 330"/>
          <p:cNvSpPr/>
          <p:nvPr/>
        </p:nvSpPr>
        <p:spPr bwMode="auto">
          <a:xfrm>
            <a:off x="1145214" y="3723974"/>
            <a:ext cx="94648" cy="9501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6" name="TextBox 335"/>
          <p:cNvSpPr txBox="1"/>
          <p:nvPr/>
        </p:nvSpPr>
        <p:spPr>
          <a:xfrm>
            <a:off x="351246" y="5620480"/>
            <a:ext cx="2091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Address Decoder</a:t>
            </a:r>
          </a:p>
        </p:txBody>
      </p:sp>
      <p:cxnSp>
        <p:nvCxnSpPr>
          <p:cNvPr id="337" name="Straight Arrow Connector 336"/>
          <p:cNvCxnSpPr/>
          <p:nvPr/>
        </p:nvCxnSpPr>
        <p:spPr bwMode="auto">
          <a:xfrm flipH="1">
            <a:off x="1377040" y="5306479"/>
            <a:ext cx="89886" cy="314001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3" name="Straight Arrow Connector 352"/>
          <p:cNvCxnSpPr/>
          <p:nvPr/>
        </p:nvCxnSpPr>
        <p:spPr bwMode="auto">
          <a:xfrm flipH="1">
            <a:off x="3303309" y="6043891"/>
            <a:ext cx="558639" cy="186599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4" name="TextBox 353"/>
          <p:cNvSpPr txBox="1"/>
          <p:nvPr/>
        </p:nvSpPr>
        <p:spPr>
          <a:xfrm>
            <a:off x="2029703" y="6143443"/>
            <a:ext cx="14428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Multiplexer</a:t>
            </a:r>
          </a:p>
        </p:txBody>
      </p:sp>
    </p:spTree>
    <p:extLst>
      <p:ext uri="{BB962C8B-B14F-4D97-AF65-F5344CB8AC3E}">
        <p14:creationId xmlns:p14="http://schemas.microsoft.com/office/powerpoint/2010/main" val="3700782263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952736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Sequential Logic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We have looked at designs of circuit elements that can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store information</a:t>
            </a:r>
          </a:p>
          <a:p>
            <a:r>
              <a:rPr lang="en-US" dirty="0">
                <a:ea typeface="Cambria" charset="0"/>
                <a:cs typeface="Cambria" charset="0"/>
              </a:rPr>
              <a:t>Now, we will use these elements to build circuits that 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past inputs</a:t>
            </a:r>
          </a:p>
          <a:p>
            <a:endParaRPr lang="en-US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40" y="2778298"/>
            <a:ext cx="2425148" cy="25059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993" y="2778298"/>
            <a:ext cx="2082455" cy="24989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6362" y="6484178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www.easykeys.com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/228_ESP_Combination_Lock.aspx</a:t>
            </a:r>
          </a:p>
        </p:txBody>
      </p:sp>
      <p:sp>
        <p:nvSpPr>
          <p:cNvPr id="9" name="Rectangle 8"/>
          <p:cNvSpPr/>
          <p:nvPr/>
        </p:nvSpPr>
        <p:spPr>
          <a:xfrm>
            <a:off x="1376362" y="6622677"/>
            <a:ext cx="66246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https://</a:t>
            </a:r>
            <a:r>
              <a:rPr kumimoji="0" lang="en-US" sz="1050" b="0" i="1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www.fosmon.com</a:t>
            </a:r>
            <a:r>
              <a:rPr kumimoji="0" lang="en-US" sz="105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/product/tsa-approved-lock-4-dial-combo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89954" y="5494293"/>
            <a:ext cx="384111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Sequential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Opens depending on past inputs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5487253"/>
            <a:ext cx="37439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Combinational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Only depends on current inputs</a:t>
            </a:r>
          </a:p>
        </p:txBody>
      </p:sp>
    </p:spTree>
    <p:extLst>
      <p:ext uri="{BB962C8B-B14F-4D97-AF65-F5344CB8AC3E}">
        <p14:creationId xmlns:p14="http://schemas.microsoft.com/office/powerpoint/2010/main" val="3196671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In order for this lock to work, it has to keep track (</a:t>
            </a:r>
            <a:r>
              <a:rPr lang="en-US" b="1" dirty="0">
                <a:solidFill>
                  <a:srgbClr val="0070C0"/>
                </a:solidFill>
                <a:ea typeface="Cambria" charset="0"/>
                <a:cs typeface="Cambria" charset="0"/>
              </a:rPr>
              <a:t>remember</a:t>
            </a:r>
            <a:r>
              <a:rPr lang="en-US" dirty="0">
                <a:ea typeface="Cambria" charset="0"/>
                <a:cs typeface="Cambria" charset="0"/>
              </a:rPr>
              <a:t>) of the past events!</a:t>
            </a:r>
          </a:p>
          <a:p>
            <a:r>
              <a:rPr lang="en-US" dirty="0">
                <a:ea typeface="Cambria" charset="0"/>
                <a:cs typeface="Cambria" charset="0"/>
              </a:rPr>
              <a:t>If passcode is </a:t>
            </a:r>
            <a:r>
              <a:rPr lang="en-US" b="1" dirty="0">
                <a:ea typeface="Cambria" charset="0"/>
                <a:cs typeface="Cambria" charset="0"/>
              </a:rPr>
              <a:t>R13-L22-R3</a:t>
            </a:r>
            <a:r>
              <a:rPr lang="en-US" dirty="0">
                <a:ea typeface="Cambria" charset="0"/>
                <a:cs typeface="Cambria" charset="0"/>
              </a:rPr>
              <a:t>, sequence of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states</a:t>
            </a:r>
            <a:r>
              <a:rPr lang="en-US" dirty="0">
                <a:ea typeface="Cambria" charset="0"/>
                <a:cs typeface="Cambria" charset="0"/>
              </a:rPr>
              <a:t> to unlock: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The lock is not open (locked), and no relevant operations have been performed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Locked but user has completed R13-L22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000" dirty="0">
                <a:ea typeface="Cambria" charset="0"/>
                <a:cs typeface="Cambria" charset="0"/>
              </a:rPr>
              <a:t>Unlocked: user has completed R13-L22-R3</a:t>
            </a: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327025" lvl="1" indent="0">
              <a:buSzPct val="100000"/>
              <a:buNone/>
            </a:pPr>
            <a:endParaRPr lang="en-US" sz="2000" dirty="0">
              <a:ea typeface="Cambria" charset="0"/>
              <a:cs typeface="Cambria" charset="0"/>
            </a:endParaRPr>
          </a:p>
          <a:p>
            <a:pPr marL="457200" indent="-457200">
              <a:buSzPct val="70000"/>
            </a:pPr>
            <a:r>
              <a:rPr lang="en-US" dirty="0">
                <a:ea typeface="Cambria" charset="0"/>
                <a:cs typeface="Cambria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state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of a system is a snapshot of all relevant elements of the system at the moment of the snapshot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To open the lock, </a:t>
            </a:r>
            <a:r>
              <a:rPr lang="en-US" sz="2000" b="1" dirty="0">
                <a:solidFill>
                  <a:schemeClr val="accent6"/>
                </a:solidFill>
                <a:ea typeface="Cambria" charset="0"/>
                <a:cs typeface="Cambria" charset="0"/>
              </a:rPr>
              <a:t>states A-D must be completed in order</a:t>
            </a:r>
          </a:p>
          <a:p>
            <a:pPr marL="784225" lvl="1" indent="-457200">
              <a:buSzPct val="70000"/>
            </a:pPr>
            <a:r>
              <a:rPr lang="en-US" sz="2000" dirty="0">
                <a:ea typeface="Cambria" charset="0"/>
                <a:cs typeface="Cambria" charset="0"/>
              </a:rPr>
              <a:t>If anything else happens (e.g., L5), lock </a:t>
            </a:r>
            <a:r>
              <a:rPr lang="en-US" sz="2000" b="1" dirty="0">
                <a:solidFill>
                  <a:srgbClr val="0070C0"/>
                </a:solidFill>
                <a:ea typeface="Cambria" charset="0"/>
                <a:cs typeface="Cambria" charset="0"/>
              </a:rPr>
              <a:t>returns</a:t>
            </a:r>
            <a:r>
              <a:rPr lang="en-US" sz="2000" dirty="0">
                <a:solidFill>
                  <a:srgbClr val="0070C0"/>
                </a:solidFill>
                <a:ea typeface="Cambria" charset="0"/>
                <a:cs typeface="Cambria" charset="0"/>
              </a:rPr>
              <a:t> </a:t>
            </a:r>
            <a:r>
              <a:rPr lang="en-US" sz="2000" dirty="0">
                <a:ea typeface="Cambria" charset="0"/>
                <a:cs typeface="Cambria" charset="0"/>
              </a:rPr>
              <a:t>to state A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sz="2000" dirty="0">
              <a:ea typeface="Cambria" charset="0"/>
              <a:cs typeface="Cambria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8852" y="2680252"/>
            <a:ext cx="2001933" cy="206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950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ED331-1C8B-A448-82F4-D3125E9EB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Diagram of Our Sequential 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F4175-16E4-D94F-9454-79AD59632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Completely describes the operation of the sequential 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200" dirty="0"/>
          </a:p>
          <a:p>
            <a:r>
              <a:rPr lang="en-US" dirty="0"/>
              <a:t>We will understand “state diagrams” fully later today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B7DBBD-A3C7-E846-9344-29A537082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58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96945D-1FB7-8544-8225-25EE94462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0" y="1480380"/>
            <a:ext cx="5029424" cy="45370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25563E-4069-954C-AC4F-49EF5D82F134}"/>
              </a:ext>
            </a:extLst>
          </p:cNvPr>
          <p:cNvSpPr txBox="1"/>
          <p:nvPr/>
        </p:nvSpPr>
        <p:spPr>
          <a:xfrm>
            <a:off x="228600" y="6611779"/>
            <a:ext cx="4980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2</a:t>
            </a:r>
            <a:r>
              <a:rPr lang="en-US" sz="1000" baseline="30000" dirty="0"/>
              <a:t>nd</a:t>
            </a:r>
            <a:r>
              <a:rPr lang="en-US" sz="1000" dirty="0"/>
              <a:t> ed., page 76.</a:t>
            </a:r>
          </a:p>
        </p:txBody>
      </p:sp>
    </p:spTree>
    <p:extLst>
      <p:ext uri="{BB962C8B-B14F-4D97-AF65-F5344CB8AC3E}">
        <p14:creationId xmlns:p14="http://schemas.microsoft.com/office/powerpoint/2010/main" val="2997404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Simple Example of State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 standard Swiss traffic light has </a:t>
            </a:r>
            <a:r>
              <a:rPr lang="en-US" sz="2800" b="1" dirty="0">
                <a:solidFill>
                  <a:srgbClr val="0070C0"/>
                </a:solidFill>
              </a:rPr>
              <a:t>4 states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Green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r>
              <a:rPr lang="en-US" sz="2400" dirty="0"/>
              <a:t>Red and Yellow</a:t>
            </a:r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 marL="784225" lvl="1" indent="-457200">
              <a:buSzPct val="100000"/>
              <a:buFont typeface="+mj-lt"/>
              <a:buAutoNum type="alphaUcPeriod"/>
            </a:pPr>
            <a:endParaRPr lang="en-US" sz="2400" dirty="0"/>
          </a:p>
          <a:p>
            <a:pPr>
              <a:buSzPct val="70000"/>
            </a:pPr>
            <a:r>
              <a:rPr lang="en-US" sz="2600" dirty="0"/>
              <a:t>The sequence of these states are always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403860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162022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62021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4162020" y="3136722"/>
            <a:ext cx="667555" cy="666482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209972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333394" y="1701084"/>
            <a:ext cx="667555" cy="666482"/>
          </a:xfrm>
          <a:prstGeom prst="ellipse">
            <a:avLst/>
          </a:prstGeom>
          <a:solidFill>
            <a:srgbClr val="FF00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333393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3392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6381344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504766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504765" y="2418903"/>
            <a:ext cx="667555" cy="666482"/>
          </a:xfrm>
          <a:prstGeom prst="ellipse">
            <a:avLst/>
          </a:prstGeom>
          <a:solidFill>
            <a:srgbClr val="FFFF0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504764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7567410" y="1600200"/>
            <a:ext cx="914400" cy="227965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690832" y="1701084"/>
            <a:ext cx="667555" cy="66648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690831" y="2418903"/>
            <a:ext cx="667555" cy="666482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690830" y="3136722"/>
            <a:ext cx="667555" cy="666482"/>
          </a:xfrm>
          <a:prstGeom prst="ellipse">
            <a:avLst/>
          </a:prstGeom>
          <a:solidFill>
            <a:srgbClr val="00B050">
              <a:alpha val="1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9429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22" name="Oval 21"/>
          <p:cNvSpPr/>
          <p:nvPr/>
        </p:nvSpPr>
        <p:spPr bwMode="auto">
          <a:xfrm>
            <a:off x="2886076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4833938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6781800" y="5211693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27" name="Curved Connector 26"/>
          <p:cNvCxnSpPr>
            <a:stCxn id="21" idx="7"/>
            <a:endCxn id="22" idx="1"/>
          </p:cNvCxnSpPr>
          <p:nvPr/>
        </p:nvCxnSpPr>
        <p:spPr bwMode="auto">
          <a:xfrm rot="5400000" flipH="1" flipV="1">
            <a:off x="2524126" y="48385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Curved Connector 30"/>
          <p:cNvCxnSpPr/>
          <p:nvPr/>
        </p:nvCxnSpPr>
        <p:spPr bwMode="auto">
          <a:xfrm rot="5400000" flipH="1" flipV="1">
            <a:off x="4475372" y="484493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Curved Connector 31"/>
          <p:cNvCxnSpPr/>
          <p:nvPr/>
        </p:nvCxnSpPr>
        <p:spPr bwMode="auto">
          <a:xfrm rot="5400000" flipH="1" flipV="1">
            <a:off x="6434888" y="4851283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Curved Connector 32"/>
          <p:cNvCxnSpPr>
            <a:stCxn id="24" idx="0"/>
            <a:endCxn id="21" idx="0"/>
          </p:cNvCxnSpPr>
          <p:nvPr/>
        </p:nvCxnSpPr>
        <p:spPr bwMode="auto">
          <a:xfrm rot="16200000" flipV="1">
            <a:off x="4471988" y="2292281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383008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Extra Assignment 2: </a:t>
            </a:r>
            <a:r>
              <a:rPr lang="en-US" dirty="0"/>
              <a:t>Moore’s Law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193723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Guidelines on how to review papers critically</a:t>
            </a:r>
          </a:p>
          <a:p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Guideline slides</a:t>
            </a:r>
            <a:r>
              <a:rPr lang="en-US" dirty="0"/>
              <a:t>: </a:t>
            </a:r>
            <a:r>
              <a:rPr lang="en-US" dirty="0">
                <a:hlinkClick r:id="rId2" tooltip="onur-comparch-f17-how-to-do-the-paper-reviews.pdf (58.5 KB)"/>
              </a:rPr>
              <a:t>pdf</a:t>
            </a:r>
            <a:r>
              <a:rPr lang="en-US" dirty="0"/>
              <a:t> </a:t>
            </a:r>
            <a:r>
              <a:rPr lang="en-US" dirty="0">
                <a:hlinkClick r:id="rId3" tooltip="onur-comparch-f17-how-to-do-the-paper-reviews.ppt (224.5 KB)"/>
              </a:rPr>
              <a:t>ppt</a:t>
            </a:r>
            <a:endParaRPr lang="en-US" dirty="0"/>
          </a:p>
          <a:p>
            <a:pPr lvl="1"/>
            <a:r>
              <a:rPr lang="en-US" dirty="0">
                <a:solidFill>
                  <a:srgbClr val="FF0000"/>
                </a:solidFill>
              </a:rPr>
              <a:t>Video: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https://www.youtube.com/watch?v=tOL6FANAJ8c</a:t>
            </a:r>
            <a:r>
              <a:rPr lang="en-US" dirty="0"/>
              <a:t>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Example reviews on “Main Memory Scaling: Challenges and Solution Directions” </a:t>
            </a:r>
            <a:r>
              <a:rPr lang="en-US" dirty="0">
                <a:hlinkClick r:id="rId5" tooltip="https://people.inf.ethz.ch/omutlu/pub/main-memory-scaling_springer15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6" tooltip="review-chapter.pdf (16.7 KB)"/>
              </a:rPr>
              <a:t>Review 1</a:t>
            </a:r>
            <a:endParaRPr lang="en-US" dirty="0"/>
          </a:p>
          <a:p>
            <a:pPr lvl="2"/>
            <a:r>
              <a:rPr lang="en-US" dirty="0">
                <a:hlinkClick r:id="rId7" tooltip="review-chapter-2.pdf (16.1 KB)"/>
              </a:rPr>
              <a:t>Review 2</a:t>
            </a:r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Example review on “Staged memory scheduling: Achieving high performance and scalability in heterogeneous systems” </a:t>
            </a:r>
            <a:r>
              <a:rPr lang="en-US" dirty="0">
                <a:hlinkClick r:id="rId8" tooltip="https://people.inf.ethz.ch/omutlu/pub/staged-memory-scheduling_isca12.pdf"/>
              </a:rPr>
              <a:t>(link to the paper)</a:t>
            </a:r>
            <a:endParaRPr lang="en-US" dirty="0"/>
          </a:p>
          <a:p>
            <a:pPr lvl="2"/>
            <a:r>
              <a:rPr lang="en-US" dirty="0">
                <a:hlinkClick r:id="rId9" tooltip="review-sms.pdf (16.1 KB)"/>
              </a:rPr>
              <a:t>Review 1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646595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819400"/>
            <a:ext cx="8610600" cy="3267297"/>
          </a:xfrm>
        </p:spPr>
        <p:txBody>
          <a:bodyPr/>
          <a:lstStyle/>
          <a:p>
            <a:r>
              <a:rPr lang="en-US" dirty="0">
                <a:ea typeface="Cambria" charset="0"/>
                <a:cs typeface="Cambria" charset="0"/>
              </a:rPr>
              <a:t>When should the light change from one state to another?</a:t>
            </a:r>
          </a:p>
          <a:p>
            <a:r>
              <a:rPr lang="en-US" dirty="0">
                <a:ea typeface="Cambria" charset="0"/>
                <a:cs typeface="Cambria" charset="0"/>
              </a:rPr>
              <a:t>We need a </a:t>
            </a:r>
            <a:r>
              <a:rPr lang="en-US" b="1" dirty="0">
                <a:solidFill>
                  <a:srgbClr val="7030A0"/>
                </a:solidFill>
                <a:ea typeface="Cambria" charset="0"/>
                <a:cs typeface="Cambria" charset="0"/>
              </a:rPr>
              <a:t>clock</a:t>
            </a:r>
            <a:r>
              <a:rPr lang="en-US" dirty="0">
                <a:solidFill>
                  <a:srgbClr val="7030A0"/>
                </a:solidFill>
                <a:ea typeface="Cambria" charset="0"/>
                <a:cs typeface="Cambria" charset="0"/>
              </a:rPr>
              <a:t> </a:t>
            </a:r>
            <a:r>
              <a:rPr lang="en-US" dirty="0">
                <a:ea typeface="Cambria" charset="0"/>
                <a:cs typeface="Cambria" charset="0"/>
              </a:rPr>
              <a:t>to dictate when to change state</a:t>
            </a:r>
          </a:p>
          <a:p>
            <a:pPr lvl="1"/>
            <a:r>
              <a:rPr lang="en-US" dirty="0">
                <a:ea typeface="Cambria" charset="0"/>
                <a:cs typeface="Cambria" charset="0"/>
              </a:rPr>
              <a:t>Clock signal alternates between 0 &amp; 1</a:t>
            </a:r>
          </a:p>
          <a:p>
            <a:endParaRPr lang="en-US" dirty="0">
              <a:ea typeface="Cambria" charset="0"/>
              <a:cs typeface="Cambria" charset="0"/>
            </a:endParaRPr>
          </a:p>
          <a:p>
            <a:pPr marL="0" indent="0">
              <a:buNone/>
            </a:pPr>
            <a:endParaRPr lang="en-US" dirty="0">
              <a:ea typeface="Cambria" charset="0"/>
              <a:cs typeface="Cambria" charset="0"/>
            </a:endParaRPr>
          </a:p>
          <a:p>
            <a:r>
              <a:rPr lang="en-US" dirty="0">
                <a:ea typeface="Cambria" charset="0"/>
                <a:cs typeface="Cambria" charset="0"/>
              </a:rPr>
              <a:t>At the start of a clock cycle (        ), system state changes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During a clock cycle, the state stays constant</a:t>
            </a:r>
          </a:p>
          <a:p>
            <a:pPr lvl="1"/>
            <a:r>
              <a:rPr lang="en-US" sz="2000" dirty="0">
                <a:ea typeface="Cambria" charset="0"/>
                <a:cs typeface="Cambria" charset="0"/>
              </a:rPr>
              <a:t>In this traffic light example, we are assuming the traffic light stays in each state an equal amount of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191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2962276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B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4910138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6858000" y="1600200"/>
            <a:ext cx="1219200" cy="1143000"/>
          </a:xfrm>
          <a:prstGeom prst="ellips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35742A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9" name="Curved Connector 8"/>
          <p:cNvCxnSpPr/>
          <p:nvPr/>
        </p:nvCxnSpPr>
        <p:spPr bwMode="auto">
          <a:xfrm rot="5400000" flipH="1" flipV="1">
            <a:off x="2600326" y="12270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Curved Connector 9"/>
          <p:cNvCxnSpPr/>
          <p:nvPr/>
        </p:nvCxnSpPr>
        <p:spPr bwMode="auto">
          <a:xfrm rot="5400000" flipH="1" flipV="1">
            <a:off x="4551572" y="123344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Curved Connector 10"/>
          <p:cNvCxnSpPr/>
          <p:nvPr/>
        </p:nvCxnSpPr>
        <p:spPr bwMode="auto">
          <a:xfrm rot="5400000" flipH="1" flipV="1">
            <a:off x="6511088" y="1239790"/>
            <a:ext cx="12700" cy="1080996"/>
          </a:xfrm>
          <a:prstGeom prst="curvedConnector3">
            <a:avLst>
              <a:gd name="adj1" fmla="val 1657142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Curved Connector 11"/>
          <p:cNvCxnSpPr/>
          <p:nvPr/>
        </p:nvCxnSpPr>
        <p:spPr bwMode="auto">
          <a:xfrm rot="16200000" flipV="1">
            <a:off x="4548188" y="-1319212"/>
            <a:ext cx="12700" cy="5838824"/>
          </a:xfrm>
          <a:prstGeom prst="curvedConnector3">
            <a:avLst>
              <a:gd name="adj1" fmla="val 3886953"/>
            </a:avLst>
          </a:prstGeom>
          <a:solidFill>
            <a:srgbClr val="C0C0C0"/>
          </a:solidFill>
          <a:ln w="666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369" y="4396782"/>
            <a:ext cx="1219200" cy="279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495" y="4396782"/>
            <a:ext cx="1219200" cy="279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569" y="4396782"/>
            <a:ext cx="1219200" cy="279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4400" y="433152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52" y="4398108"/>
            <a:ext cx="1219200" cy="2794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743" y="4396782"/>
            <a:ext cx="1219200" cy="279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3921" y="447235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12027" y="4191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r="50312"/>
          <a:stretch/>
        </p:blipFill>
        <p:spPr>
          <a:xfrm>
            <a:off x="4575807" y="5102447"/>
            <a:ext cx="605793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8430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9" grpId="0"/>
      <p:bldP spid="2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F7EF9-DB5A-2944-96C4-C9C93CDB6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State: The Notion of Clock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D9BBB7-7B45-0544-979B-087D73C58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Clock</a:t>
            </a:r>
            <a:r>
              <a:rPr lang="en-US" dirty="0"/>
              <a:t> is a general mechanism that </a:t>
            </a:r>
            <a:r>
              <a:rPr lang="en-US" dirty="0">
                <a:solidFill>
                  <a:srgbClr val="0000FF"/>
                </a:solidFill>
              </a:rPr>
              <a:t>triggers transition from one state to another</a:t>
            </a:r>
            <a:r>
              <a:rPr lang="en-US" dirty="0"/>
              <a:t> in a sequential circuit</a:t>
            </a:r>
          </a:p>
          <a:p>
            <a:pPr lvl="1"/>
            <a:endParaRPr lang="en-US" dirty="0"/>
          </a:p>
          <a:p>
            <a:r>
              <a:rPr lang="en-US" dirty="0"/>
              <a:t>Clock </a:t>
            </a:r>
            <a:r>
              <a:rPr lang="en-US" dirty="0">
                <a:solidFill>
                  <a:srgbClr val="0000FF"/>
                </a:solidFill>
              </a:rPr>
              <a:t>synchronizes state changes </a:t>
            </a:r>
            <a:r>
              <a:rPr lang="en-US" dirty="0"/>
              <a:t>across many sequential circuit elements</a:t>
            </a:r>
          </a:p>
          <a:p>
            <a:endParaRPr lang="en-US" dirty="0"/>
          </a:p>
          <a:p>
            <a:r>
              <a:rPr lang="en-US" dirty="0"/>
              <a:t>Combinational logic evaluates for the length of the clock cycle</a:t>
            </a:r>
          </a:p>
          <a:p>
            <a:endParaRPr lang="en-US" dirty="0"/>
          </a:p>
          <a:p>
            <a:r>
              <a:rPr lang="en-US" dirty="0"/>
              <a:t>Clock cycle should be chosen to accommodate maximum combinational circuit delay</a:t>
            </a:r>
          </a:p>
          <a:p>
            <a:pPr lvl="1"/>
            <a:r>
              <a:rPr lang="en-US" dirty="0"/>
              <a:t>More on this later, when we discuss timing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C5558-AF65-1B4F-B7B0-BF2EDB93EB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9604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706534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67974" cy="5193723"/>
          </a:xfrm>
        </p:spPr>
        <p:txBody>
          <a:bodyPr/>
          <a:lstStyle/>
          <a:p>
            <a:r>
              <a:rPr lang="en-US" dirty="0"/>
              <a:t>What is a </a:t>
            </a:r>
            <a:r>
              <a:rPr lang="en-US" b="1" dirty="0">
                <a:solidFill>
                  <a:srgbClr val="7030A0"/>
                </a:solidFill>
              </a:rPr>
              <a:t>Finite State Machine </a:t>
            </a:r>
            <a:r>
              <a:rPr lang="en-US" dirty="0"/>
              <a:t>(FSM)?</a:t>
            </a:r>
          </a:p>
          <a:p>
            <a:pPr lvl="1"/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A discrete-time model </a:t>
            </a:r>
            <a:r>
              <a:rPr lang="en-US" dirty="0"/>
              <a:t>of a </a:t>
            </a:r>
            <a:r>
              <a:rPr lang="en-US" dirty="0" err="1"/>
              <a:t>stateful</a:t>
            </a:r>
            <a:r>
              <a:rPr lang="en-US" dirty="0"/>
              <a:t> system</a:t>
            </a:r>
          </a:p>
          <a:p>
            <a:pPr lvl="1"/>
            <a:r>
              <a:rPr lang="en-US" dirty="0"/>
              <a:t>Each state represents a snapshot of the system at a given time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dirty="0"/>
              <a:t>An FSM pictorially shows</a:t>
            </a:r>
          </a:p>
          <a:p>
            <a:pPr marL="344487" lvl="1" indent="0">
              <a:buNone/>
            </a:pPr>
            <a:r>
              <a:rPr lang="en-US" dirty="0"/>
              <a:t>1. the set of all possible </a:t>
            </a:r>
            <a:r>
              <a:rPr lang="en-US" b="1" dirty="0">
                <a:solidFill>
                  <a:srgbClr val="7030A0"/>
                </a:solidFill>
              </a:rPr>
              <a:t>states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that a system can be in </a:t>
            </a:r>
          </a:p>
          <a:p>
            <a:pPr marL="344487" lvl="1" indent="0">
              <a:buNone/>
            </a:pPr>
            <a:r>
              <a:rPr lang="en-US" dirty="0"/>
              <a:t>2. how the system transitions from one state to another</a:t>
            </a:r>
          </a:p>
          <a:p>
            <a:pPr lvl="1"/>
            <a:endParaRPr lang="en-US" dirty="0"/>
          </a:p>
          <a:p>
            <a:r>
              <a:rPr lang="en-US" dirty="0"/>
              <a:t>An FSM can model </a:t>
            </a:r>
          </a:p>
          <a:p>
            <a:pPr lvl="1"/>
            <a:r>
              <a:rPr lang="en-US" dirty="0"/>
              <a:t>A traffic light, an elevator, fan speed, a microprocessor, etc.</a:t>
            </a:r>
          </a:p>
          <a:p>
            <a:pPr marL="344487" lvl="1" indent="0">
              <a:buNone/>
            </a:pPr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An FSM enables us to pictorially think of a </a:t>
            </a:r>
            <a:r>
              <a:rPr lang="en-US" b="1" dirty="0" err="1">
                <a:solidFill>
                  <a:srgbClr val="FF0000"/>
                </a:solidFill>
              </a:rPr>
              <a:t>stateful</a:t>
            </a:r>
            <a:r>
              <a:rPr lang="en-US" b="1" dirty="0">
                <a:solidFill>
                  <a:srgbClr val="FF0000"/>
                </a:solidFill>
              </a:rPr>
              <a:t> system using simple diagrams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03846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Five elements: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states </a:t>
            </a:r>
          </a:p>
          <a:p>
            <a:pPr marL="1154112" lvl="2" indent="-457200"/>
            <a:r>
              <a:rPr lang="en-US" sz="2600" b="1" i="1" dirty="0">
                <a:solidFill>
                  <a:srgbClr val="7030A0"/>
                </a:solidFill>
              </a:rPr>
              <a:t>State</a:t>
            </a:r>
            <a:r>
              <a:rPr lang="en-US" sz="2600" dirty="0"/>
              <a:t>: snapshot of all relevant elements of the system at the time of the snapshot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inputs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 </a:t>
            </a:r>
            <a:r>
              <a:rPr lang="en-US" sz="2800" b="1" dirty="0">
                <a:solidFill>
                  <a:srgbClr val="0070C0"/>
                </a:solidFill>
              </a:rPr>
              <a:t>finite</a:t>
            </a:r>
            <a:r>
              <a:rPr lang="en-US" sz="28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number of external outputs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all state transitions</a:t>
            </a:r>
          </a:p>
          <a:p>
            <a:pPr marL="1154112" lvl="2" indent="-457200"/>
            <a:r>
              <a:rPr lang="en-US" sz="2600" dirty="0"/>
              <a:t>How to get from one state to another</a:t>
            </a:r>
          </a:p>
          <a:p>
            <a:pPr marL="801687" lvl="1" indent="-457200">
              <a:buFont typeface="+mj-lt"/>
              <a:buAutoNum type="arabicPeriod"/>
            </a:pPr>
            <a:r>
              <a:rPr lang="en-US" sz="2800" dirty="0"/>
              <a:t>An explicit specification of what determines each external output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309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  <a:p>
            <a:pPr marL="469900" marR="0" lvl="0" indent="-469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Wingdings" charset="2"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380" name="Rectangle 3"/>
          <p:cNvSpPr>
            <a:spLocks noGrp="1" noChangeArrowheads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en-US"/>
              <a:t>Finite State Machines (FSMs)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FSM consists of three separate parts: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next state logic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state register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output logic</a:t>
            </a:r>
          </a:p>
          <a:p>
            <a:endParaRPr lang="de-CH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FFF1C50-8165-41B6-9212-E1653B599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3" name="Object 2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381000" y="2971800"/>
          <a:ext cx="8294687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06" name="VISIO" r:id="rId7" imgW="2607338" imgH="573981" progId="Visio.Drawing.6">
                  <p:embed/>
                </p:oleObj>
              </mc:Choice>
              <mc:Fallback>
                <p:oleObj name="VISIO" r:id="rId7" imgW="2607338" imgH="573981" progId="Visio.Drawing.6">
                  <p:embed/>
                  <p:pic>
                    <p:nvPicPr>
                      <p:cNvPr id="3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71800"/>
                        <a:ext cx="8294687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E25EE8-FF4F-48DA-8AEB-22DAC7F7B1A6}"/>
              </a:ext>
            </a:extLst>
          </p:cNvPr>
          <p:cNvCxnSpPr/>
          <p:nvPr/>
        </p:nvCxnSpPr>
        <p:spPr bwMode="auto">
          <a:xfrm flipH="1">
            <a:off x="4114800" y="4343400"/>
            <a:ext cx="457200" cy="914400"/>
          </a:xfrm>
          <a:prstGeom prst="straightConnector1">
            <a:avLst/>
          </a:prstGeom>
          <a:solidFill>
            <a:srgbClr val="C0C0C0"/>
          </a:solidFill>
          <a:ln w="28575" cap="flat" cmpd="sng" algn="ctr">
            <a:solidFill>
              <a:srgbClr val="0432FF"/>
            </a:solidFill>
            <a:prstDash val="sysDot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1C51D6-C70C-4295-A938-114053964BC0}"/>
              </a:ext>
            </a:extLst>
          </p:cNvPr>
          <p:cNvSpPr txBox="1"/>
          <p:nvPr/>
        </p:nvSpPr>
        <p:spPr>
          <a:xfrm>
            <a:off x="3276600" y="52578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state register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D1B1BB-F335-B049-8164-4A3F0470AFC7}"/>
              </a:ext>
            </a:extLst>
          </p:cNvPr>
          <p:cNvSpPr txBox="1"/>
          <p:nvPr/>
        </p:nvSpPr>
        <p:spPr>
          <a:xfrm>
            <a:off x="533400" y="5951349"/>
            <a:ext cx="8109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the beginning of the clock cycle, next state is latched into the state register</a:t>
            </a:r>
          </a:p>
        </p:txBody>
      </p:sp>
    </p:spTree>
    <p:extLst>
      <p:ext uri="{BB962C8B-B14F-4D97-AF65-F5344CB8AC3E}">
        <p14:creationId xmlns:p14="http://schemas.microsoft.com/office/powerpoint/2010/main" val="3357170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4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5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046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118452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28600" y="1042384"/>
            <a:ext cx="8610600" cy="1673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 Consist of: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Sequential circuits</a:t>
            </a:r>
          </a:p>
          <a:p>
            <a:pPr lvl="1"/>
            <a:r>
              <a:rPr lang="en-US" dirty="0"/>
              <a:t>State register(s)</a:t>
            </a:r>
          </a:p>
          <a:p>
            <a:pPr lvl="2"/>
            <a:r>
              <a:rPr lang="en-US" dirty="0"/>
              <a:t>Store the current state and </a:t>
            </a:r>
          </a:p>
          <a:p>
            <a:pPr lvl="2"/>
            <a:r>
              <a:rPr lang="en-US" dirty="0"/>
              <a:t>Load the next state at the clock edge</a:t>
            </a:r>
          </a:p>
          <a:p>
            <a:pPr lvl="2"/>
            <a:endParaRPr lang="en-US" dirty="0"/>
          </a:p>
          <a:p>
            <a:r>
              <a:rPr lang="en-US" b="1" dirty="0"/>
              <a:t>Combinational Circuits</a:t>
            </a:r>
          </a:p>
          <a:p>
            <a:pPr lvl="1"/>
            <a:r>
              <a:rPr lang="en-US" dirty="0"/>
              <a:t>Next state logic</a:t>
            </a:r>
          </a:p>
          <a:p>
            <a:pPr lvl="2"/>
            <a:r>
              <a:rPr lang="en-US" dirty="0"/>
              <a:t>Determines what the next state will be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/>
              <a:t>Output logic</a:t>
            </a:r>
          </a:p>
          <a:p>
            <a:pPr lvl="2"/>
            <a:r>
              <a:rPr lang="en-US" dirty="0"/>
              <a:t>Generates the outputs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5791200" y="1070094"/>
          <a:ext cx="2971800" cy="155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68" name="VISIO" r:id="rId7" imgW="1485328" imgH="780064" progId="Visio.Drawing.6">
                  <p:embed/>
                </p:oleObj>
              </mc:Choice>
              <mc:Fallback>
                <p:oleObj name="VISIO" r:id="rId7" imgW="1485328" imgH="780064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070094"/>
                        <a:ext cx="2971800" cy="155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6093074" y="3049005"/>
          <a:ext cx="2573754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69" name="VISIO" r:id="rId9" imgW="1286877" imgH="729688" progId="Visio.Drawing.6">
                  <p:embed/>
                </p:oleObj>
              </mc:Choice>
              <mc:Fallback>
                <p:oleObj name="VISIO" r:id="rId9" imgW="1286877" imgH="729688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3074" y="3049005"/>
                        <a:ext cx="2573754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4"/>
            </p:custDataLst>
            <p:extLst/>
          </p:nvPr>
        </p:nvGraphicFramePr>
        <p:xfrm>
          <a:off x="6042698" y="4795374"/>
          <a:ext cx="2720302" cy="145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070" name="VISIO" r:id="rId11" imgW="1360151" imgH="729688" progId="Visio.Drawing.6">
                  <p:embed/>
                </p:oleObj>
              </mc:Choice>
              <mc:Fallback>
                <p:oleObj name="VISIO" r:id="rId11" imgW="1360151" imgH="729688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2698" y="4795374"/>
                        <a:ext cx="2720302" cy="145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6507679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Register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can we implement a </a:t>
            </a:r>
            <a:r>
              <a:rPr lang="en-US" b="1" dirty="0">
                <a:solidFill>
                  <a:srgbClr val="7030A0"/>
                </a:solidFill>
              </a:rPr>
              <a:t>state register</a:t>
            </a:r>
            <a:r>
              <a:rPr lang="en-US" dirty="0"/>
              <a:t>? Two properties:</a:t>
            </a:r>
          </a:p>
          <a:p>
            <a:pPr marL="344487" lvl="1" indent="0">
              <a:buNone/>
            </a:pPr>
            <a:r>
              <a:rPr lang="en-US" dirty="0"/>
              <a:t>1. We need to store data at the </a:t>
            </a:r>
            <a:r>
              <a:rPr lang="en-US" b="1" dirty="0">
                <a:solidFill>
                  <a:schemeClr val="accent6"/>
                </a:solidFill>
              </a:rPr>
              <a:t>beginning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of every clock cycle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2. The data must be </a:t>
            </a:r>
            <a:r>
              <a:rPr lang="en-US" b="1" dirty="0">
                <a:solidFill>
                  <a:schemeClr val="accent6"/>
                </a:solidFill>
              </a:rPr>
              <a:t>available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during the entire clock cycle</a:t>
            </a:r>
          </a:p>
          <a:p>
            <a:endParaRPr lang="en-US" dirty="0"/>
          </a:p>
          <a:p>
            <a:pPr marL="344487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905000"/>
            <a:ext cx="2925828" cy="1273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1629294" y="5730240"/>
            <a:ext cx="7065527" cy="304800"/>
            <a:chOff x="1595252" y="5730240"/>
            <a:chExt cx="7065527" cy="304800"/>
          </a:xfrm>
        </p:grpSpPr>
        <p:cxnSp>
          <p:nvCxnSpPr>
            <p:cNvPr id="36" name="Straight Connector 35"/>
            <p:cNvCxnSpPr/>
            <p:nvPr/>
          </p:nvCxnSpPr>
          <p:spPr bwMode="auto">
            <a:xfrm flipV="1">
              <a:off x="2747553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7509758" y="5730240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 flipH="1">
              <a:off x="2749733" y="5730240"/>
              <a:ext cx="4760025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H="1">
              <a:off x="7489705" y="6031831"/>
              <a:ext cx="1171074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1595252" y="6018415"/>
              <a:ext cx="1147948" cy="1386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4" name="TextBox 43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60" name="Group 59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65" name="Straight Connector 64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1" name="Straight Connector 60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1374822-37CC-F747-878A-DA1034120FEA}"/>
              </a:ext>
            </a:extLst>
          </p:cNvPr>
          <p:cNvSpPr txBox="1"/>
          <p:nvPr/>
        </p:nvSpPr>
        <p:spPr>
          <a:xfrm>
            <a:off x="4077192" y="5765073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Desired behavior</a:t>
            </a:r>
          </a:p>
        </p:txBody>
      </p:sp>
    </p:spTree>
    <p:extLst>
      <p:ext uri="{BB962C8B-B14F-4D97-AF65-F5344CB8AC3E}">
        <p14:creationId xmlns:p14="http://schemas.microsoft.com/office/powerpoint/2010/main" val="17716574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12" grpId="0"/>
      <p:bldP spid="13" grpId="0"/>
      <p:bldP spid="44" grpId="0"/>
      <p:bldP spid="45" grpId="0"/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489366"/>
            <a:ext cx="8610600" cy="3701884"/>
          </a:xfrm>
        </p:spPr>
        <p:txBody>
          <a:bodyPr/>
          <a:lstStyle/>
          <a:p>
            <a:r>
              <a:rPr lang="en-US" dirty="0"/>
              <a:t>Currently, we </a:t>
            </a:r>
            <a:r>
              <a:rPr lang="en-US" b="1" dirty="0"/>
              <a:t>cannot</a:t>
            </a:r>
            <a:r>
              <a:rPr lang="en-US" dirty="0"/>
              <a:t> simply wire a clock to WE of a latch</a:t>
            </a:r>
          </a:p>
          <a:p>
            <a:pPr lvl="1"/>
            <a:r>
              <a:rPr lang="en-US" b="1" dirty="0">
                <a:solidFill>
                  <a:srgbClr val="C00000"/>
                </a:solidFill>
              </a:rPr>
              <a:t>Whenever the clock is high,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the latch propagates </a:t>
            </a:r>
            <a:r>
              <a:rPr lang="en-US" b="1" dirty="0"/>
              <a:t>D</a:t>
            </a:r>
            <a:r>
              <a:rPr lang="en-US" dirty="0"/>
              <a:t> to </a:t>
            </a:r>
            <a:r>
              <a:rPr lang="en-US" b="1" dirty="0"/>
              <a:t>Q</a:t>
            </a:r>
          </a:p>
          <a:p>
            <a:pPr lvl="1"/>
            <a:r>
              <a:rPr lang="en-US" b="1" dirty="0"/>
              <a:t>The latch is transparent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</p:spTree>
    <p:extLst>
      <p:ext uri="{BB962C8B-B14F-4D97-AF65-F5344CB8AC3E}">
        <p14:creationId xmlns:p14="http://schemas.microsoft.com/office/powerpoint/2010/main" val="171676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4" grpId="0"/>
      <p:bldP spid="79" grpId="0"/>
      <p:bldP spid="80" grpId="0"/>
      <p:bldP spid="99" grpId="0"/>
      <p:bldP spid="10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dirty="0"/>
              <a:t>Combinational Logic </a:t>
            </a:r>
          </a:p>
          <a:p>
            <a:pPr lvl="1"/>
            <a:r>
              <a:rPr lang="en-US" dirty="0"/>
              <a:t>P&amp;P Chapter 3 until 3.3     +        H&amp;H Chapter 2</a:t>
            </a:r>
          </a:p>
          <a:p>
            <a:r>
              <a:rPr lang="en-US" dirty="0"/>
              <a:t>Sequential Logic </a:t>
            </a:r>
          </a:p>
          <a:p>
            <a:pPr lvl="1"/>
            <a:r>
              <a:rPr lang="en-US" dirty="0"/>
              <a:t>P&amp;P Chapter 3.4 until end   +       H&amp;H Chapter 3 in full</a:t>
            </a:r>
          </a:p>
          <a:p>
            <a:r>
              <a:rPr lang="en-US" dirty="0"/>
              <a:t>Hardware Description Languages and Verilog </a:t>
            </a:r>
          </a:p>
          <a:p>
            <a:pPr lvl="1"/>
            <a:r>
              <a:rPr lang="en-US" dirty="0"/>
              <a:t>H&amp;H Chapter 4 in full</a:t>
            </a:r>
          </a:p>
          <a:p>
            <a:r>
              <a:rPr lang="en-US" dirty="0"/>
              <a:t>Timing and Verification</a:t>
            </a:r>
          </a:p>
          <a:p>
            <a:pPr lvl="1"/>
            <a:r>
              <a:rPr lang="en-US" dirty="0"/>
              <a:t>H&amp;H Chapters 2.9 and 3.5 + (start Chapter 5)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dirty="0"/>
              <a:t>By the end of next week, make sure you are done with </a:t>
            </a:r>
          </a:p>
          <a:p>
            <a:pPr lvl="1"/>
            <a:r>
              <a:rPr lang="en-US" b="1" dirty="0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5256476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67974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Whenever the clock is high,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latch propagates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lang="en-US" b="1" kern="0" dirty="0">
                <a:solidFill>
                  <a:srgbClr val="000000"/>
                </a:solidFill>
                <a:latin typeface="Tahoma"/>
              </a:rPr>
              <a:t>The latch is transparent</a:t>
            </a:r>
            <a:endParaRPr kumimoji="0" lang="en-US" sz="22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Register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41" name="Oval 40"/>
          <p:cNvSpPr/>
          <p:nvPr/>
        </p:nvSpPr>
        <p:spPr bwMode="auto">
          <a:xfrm>
            <a:off x="3878617" y="5616555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6288577" y="5610583"/>
            <a:ext cx="667397" cy="60228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49B6FB-1FC5-C443-91A6-A88D1AF3EAFB}"/>
              </a:ext>
            </a:extLst>
          </p:cNvPr>
          <p:cNvSpPr txBox="1"/>
          <p:nvPr/>
        </p:nvSpPr>
        <p:spPr>
          <a:xfrm>
            <a:off x="4592994" y="6119796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Undesirable!</a:t>
            </a:r>
          </a:p>
        </p:txBody>
      </p:sp>
    </p:spTree>
    <p:extLst>
      <p:ext uri="{BB962C8B-B14F-4D97-AF65-F5344CB8AC3E}">
        <p14:creationId xmlns:p14="http://schemas.microsoft.com/office/powerpoint/2010/main" val="298401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Content Placeholder 2"/>
          <p:cNvSpPr txBox="1">
            <a:spLocks/>
          </p:cNvSpPr>
          <p:nvPr/>
        </p:nvSpPr>
        <p:spPr bwMode="auto">
          <a:xfrm>
            <a:off x="228600" y="2489366"/>
            <a:ext cx="8610600" cy="370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Currently, we </a:t>
            </a: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cannot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simply wire a clock to WE of a latch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high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will not take on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’s value AND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the clock is low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latch will propagate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D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to 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Q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Problem with Latches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982473" y="997527"/>
            <a:ext cx="2741688" cy="125184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70287" y="1050281"/>
            <a:ext cx="5525913" cy="1015402"/>
            <a:chOff x="1282612" y="2363472"/>
            <a:chExt cx="5525913" cy="1015402"/>
          </a:xfrm>
        </p:grpSpPr>
        <p:cxnSp>
          <p:nvCxnSpPr>
            <p:cNvPr id="8" name="Straight Connector 7"/>
            <p:cNvCxnSpPr/>
            <p:nvPr/>
          </p:nvCxnSpPr>
          <p:spPr bwMode="auto">
            <a:xfrm>
              <a:off x="3779868" y="3179557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3779868" y="2719376"/>
              <a:ext cx="115837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4153988" y="2651334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flipV="1">
              <a:off x="5008978" y="3192670"/>
              <a:ext cx="491102" cy="163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Delay 11"/>
            <p:cNvSpPr/>
            <p:nvPr/>
          </p:nvSpPr>
          <p:spPr bwMode="auto">
            <a:xfrm>
              <a:off x="4777304" y="2584959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3" name="Delay 12"/>
            <p:cNvSpPr/>
            <p:nvPr/>
          </p:nvSpPr>
          <p:spPr bwMode="auto">
            <a:xfrm>
              <a:off x="4777304" y="3066346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4545630" y="3131362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4545630" y="2768245"/>
              <a:ext cx="231674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545630" y="2768245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545630" y="3058741"/>
              <a:ext cx="0" cy="7262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 flipH="1" flipV="1">
              <a:off x="4545630" y="2840869"/>
              <a:ext cx="955651" cy="21787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 flipV="1">
              <a:off x="4545630" y="2848478"/>
              <a:ext cx="955651" cy="2102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501281" y="3058741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5501281" y="2711380"/>
              <a:ext cx="0" cy="13556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Oval 21"/>
            <p:cNvSpPr/>
            <p:nvPr/>
          </p:nvSpPr>
          <p:spPr bwMode="auto">
            <a:xfrm>
              <a:off x="5481974" y="2695625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5010182" y="2695625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5010998" y="3179557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Delay 24"/>
            <p:cNvSpPr/>
            <p:nvPr/>
          </p:nvSpPr>
          <p:spPr bwMode="auto">
            <a:xfrm>
              <a:off x="3885659" y="2525715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6" name="Delay 25"/>
            <p:cNvSpPr/>
            <p:nvPr/>
          </p:nvSpPr>
          <p:spPr bwMode="auto">
            <a:xfrm>
              <a:off x="3885722" y="3122964"/>
              <a:ext cx="231674" cy="255910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4118540" y="2636380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4119416" y="3236174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4156335" y="3250846"/>
              <a:ext cx="623315" cy="11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 flipV="1">
              <a:off x="3779868" y="2721203"/>
              <a:ext cx="1093" cy="458121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 flipH="1">
              <a:off x="2838796" y="2936642"/>
              <a:ext cx="920911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2" name="Oval 31"/>
            <p:cNvSpPr/>
            <p:nvPr/>
          </p:nvSpPr>
          <p:spPr bwMode="auto">
            <a:xfrm>
              <a:off x="3759707" y="2920393"/>
              <a:ext cx="37795" cy="32497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 bwMode="auto">
            <a:xfrm>
              <a:off x="3846313" y="3303578"/>
              <a:ext cx="37795" cy="32497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 bwMode="auto">
            <a:xfrm flipV="1">
              <a:off x="3266938" y="3318456"/>
              <a:ext cx="578467" cy="1374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V="1">
              <a:off x="2520439" y="2591968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H="1" flipV="1">
              <a:off x="3268860" y="2594229"/>
              <a:ext cx="1218" cy="72648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V="1">
              <a:off x="5049830" y="2707543"/>
              <a:ext cx="1371608" cy="43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8" name="TextBox 37"/>
            <p:cNvSpPr txBox="1"/>
            <p:nvPr/>
          </p:nvSpPr>
          <p:spPr>
            <a:xfrm>
              <a:off x="2169061" y="236347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D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5851" y="2492371"/>
              <a:ext cx="402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Q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82612" y="2728122"/>
              <a:ext cx="15712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Cambria" charset="0"/>
                  <a:cs typeface="Cambria" charset="0"/>
                </a:rPr>
                <a:t>CLK = WE</a:t>
              </a: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623105" y="412574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1574074" y="4191000"/>
            <a:ext cx="7188926" cy="624840"/>
            <a:chOff x="2107474" y="4191000"/>
            <a:chExt cx="3581400" cy="279400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7474" y="4191000"/>
              <a:ext cx="1219200" cy="2794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6600" y="4191000"/>
              <a:ext cx="1219200" cy="2794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9674" y="4191000"/>
              <a:ext cx="1219200" cy="279400"/>
            </a:xfrm>
            <a:prstGeom prst="rect">
              <a:avLst/>
            </a:prstGeom>
          </p:spPr>
        </p:pic>
      </p:grpSp>
      <p:sp>
        <p:nvSpPr>
          <p:cNvPr id="79" name="TextBox 78"/>
          <p:cNvSpPr txBox="1"/>
          <p:nvPr/>
        </p:nvSpPr>
        <p:spPr>
          <a:xfrm>
            <a:off x="1219200" y="426657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227306" y="398521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</a:t>
            </a: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16177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278038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>
            <a:off x="3979985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5155643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6322591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/>
          <p:cNvCxnSpPr/>
          <p:nvPr/>
        </p:nvCxnSpPr>
        <p:spPr bwMode="auto">
          <a:xfrm>
            <a:off x="7543800" y="3886200"/>
            <a:ext cx="0" cy="2362200"/>
          </a:xfrm>
          <a:prstGeom prst="line">
            <a:avLst/>
          </a:prstGeom>
          <a:solidFill>
            <a:srgbClr val="C0C0C0"/>
          </a:solidFill>
          <a:ln w="0" cap="flat" cmpd="sng" algn="ctr">
            <a:solidFill>
              <a:schemeClr val="bg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628252" y="496031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Input: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23105" y="569797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Output:</a:t>
            </a:r>
          </a:p>
        </p:txBody>
      </p:sp>
      <p:grpSp>
        <p:nvGrpSpPr>
          <p:cNvPr id="125" name="Group 124"/>
          <p:cNvGrpSpPr/>
          <p:nvPr/>
        </p:nvGrpSpPr>
        <p:grpSpPr>
          <a:xfrm>
            <a:off x="1607127" y="5026003"/>
            <a:ext cx="7057854" cy="338477"/>
            <a:chOff x="1607127" y="5026003"/>
            <a:chExt cx="7057854" cy="338477"/>
          </a:xfrm>
        </p:grpSpPr>
        <p:grpSp>
          <p:nvGrpSpPr>
            <p:cNvPr id="87" name="Group 86"/>
            <p:cNvGrpSpPr/>
            <p:nvPr/>
          </p:nvGrpSpPr>
          <p:grpSpPr>
            <a:xfrm>
              <a:off x="1607127" y="5026003"/>
              <a:ext cx="7057854" cy="321060"/>
              <a:chOff x="1589710" y="5026003"/>
              <a:chExt cx="7057854" cy="321060"/>
            </a:xfrm>
          </p:grpSpPr>
          <p:cxnSp>
            <p:nvCxnSpPr>
              <p:cNvPr id="88" name="Straight Connector 87"/>
              <p:cNvCxnSpPr/>
              <p:nvPr/>
            </p:nvCxnSpPr>
            <p:spPr bwMode="auto">
              <a:xfrm>
                <a:off x="1589710" y="5334000"/>
                <a:ext cx="772490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9" name="Straight Connector 88"/>
              <p:cNvCxnSpPr/>
              <p:nvPr/>
            </p:nvCxnSpPr>
            <p:spPr bwMode="auto">
              <a:xfrm flipV="1">
                <a:off x="2373085" y="5026003"/>
                <a:ext cx="1006" cy="32106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0" name="Straight Connector 89"/>
              <p:cNvCxnSpPr/>
              <p:nvPr/>
            </p:nvCxnSpPr>
            <p:spPr bwMode="auto">
              <a:xfrm flipV="1">
                <a:off x="6567533" y="5042263"/>
                <a:ext cx="0" cy="30480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1" name="Straight Connector 90"/>
              <p:cNvCxnSpPr/>
              <p:nvPr/>
            </p:nvCxnSpPr>
            <p:spPr bwMode="auto">
              <a:xfrm flipH="1">
                <a:off x="2375265" y="5042263"/>
                <a:ext cx="1722945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2" name="Straight Connector 91"/>
              <p:cNvCxnSpPr/>
              <p:nvPr/>
            </p:nvCxnSpPr>
            <p:spPr bwMode="auto">
              <a:xfrm flipH="1">
                <a:off x="6567533" y="5329646"/>
                <a:ext cx="2080031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8" name="Straight Connector 107"/>
            <p:cNvCxnSpPr/>
            <p:nvPr/>
          </p:nvCxnSpPr>
          <p:spPr bwMode="auto">
            <a:xfrm flipV="1">
              <a:off x="4115627" y="5026003"/>
              <a:ext cx="2370" cy="338477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9" name="Straight Connector 108"/>
            <p:cNvCxnSpPr/>
            <p:nvPr/>
          </p:nvCxnSpPr>
          <p:spPr bwMode="auto">
            <a:xfrm flipH="1">
              <a:off x="4115628" y="5347063"/>
              <a:ext cx="227772" cy="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H="1" flipV="1">
              <a:off x="4329013" y="5032397"/>
              <a:ext cx="828" cy="32345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 bwMode="auto">
            <a:xfrm flipH="1">
              <a:off x="4322618" y="5042263"/>
              <a:ext cx="2262333" cy="792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4" name="Group 123"/>
          <p:cNvGrpSpPr/>
          <p:nvPr/>
        </p:nvGrpSpPr>
        <p:grpSpPr>
          <a:xfrm>
            <a:off x="1629294" y="5710204"/>
            <a:ext cx="7065255" cy="330388"/>
            <a:chOff x="1629294" y="5710204"/>
            <a:chExt cx="7065255" cy="330388"/>
          </a:xfrm>
        </p:grpSpPr>
        <p:grpSp>
          <p:nvGrpSpPr>
            <p:cNvPr id="93" name="Group 92"/>
            <p:cNvGrpSpPr/>
            <p:nvPr/>
          </p:nvGrpSpPr>
          <p:grpSpPr>
            <a:xfrm>
              <a:off x="1629294" y="5710204"/>
              <a:ext cx="7065255" cy="324836"/>
              <a:chOff x="1595252" y="5710204"/>
              <a:chExt cx="7065255" cy="324836"/>
            </a:xfrm>
          </p:grpSpPr>
          <p:cxnSp>
            <p:nvCxnSpPr>
              <p:cNvPr id="94" name="Straight Connector 93"/>
              <p:cNvCxnSpPr/>
              <p:nvPr/>
            </p:nvCxnSpPr>
            <p:spPr bwMode="auto">
              <a:xfrm flipH="1" flipV="1">
                <a:off x="2747524" y="5710204"/>
                <a:ext cx="29" cy="32483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/>
              <p:cNvCxnSpPr/>
              <p:nvPr/>
            </p:nvCxnSpPr>
            <p:spPr bwMode="auto">
              <a:xfrm flipH="1" flipV="1">
                <a:off x="6533815" y="5728033"/>
                <a:ext cx="1385" cy="299258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6" name="Straight Connector 95"/>
              <p:cNvCxnSpPr/>
              <p:nvPr/>
            </p:nvCxnSpPr>
            <p:spPr bwMode="auto">
              <a:xfrm flipH="1">
                <a:off x="2750722" y="5721927"/>
                <a:ext cx="1343892" cy="0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Straight Connector 96"/>
              <p:cNvCxnSpPr/>
              <p:nvPr/>
            </p:nvCxnSpPr>
            <p:spPr bwMode="auto">
              <a:xfrm flipH="1">
                <a:off x="6518887" y="6013342"/>
                <a:ext cx="2141620" cy="2447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Straight Connector 97"/>
              <p:cNvCxnSpPr/>
              <p:nvPr/>
            </p:nvCxnSpPr>
            <p:spPr bwMode="auto">
              <a:xfrm>
                <a:off x="1595252" y="6018415"/>
                <a:ext cx="1147948" cy="1386"/>
              </a:xfrm>
              <a:prstGeom prst="line">
                <a:avLst/>
              </a:prstGeom>
              <a:solidFill>
                <a:srgbClr val="C0C0C0"/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16" name="Straight Connector 115"/>
            <p:cNvCxnSpPr/>
            <p:nvPr/>
          </p:nvCxnSpPr>
          <p:spPr bwMode="auto">
            <a:xfrm flipV="1">
              <a:off x="4114800" y="5731637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 flipH="1">
              <a:off x="4098814" y="6032875"/>
              <a:ext cx="237365" cy="3444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 bwMode="auto">
            <a:xfrm flipV="1">
              <a:off x="4322620" y="5735792"/>
              <a:ext cx="0" cy="304800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 flipH="1">
              <a:off x="4309829" y="5735781"/>
              <a:ext cx="2257226" cy="1"/>
            </a:xfrm>
            <a:prstGeom prst="line">
              <a:avLst/>
            </a:prstGeom>
            <a:solidFill>
              <a:srgbClr val="C0C0C0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CF1976-E364-5F49-BF59-30F8D59A22BD}"/>
              </a:ext>
            </a:extLst>
          </p:cNvPr>
          <p:cNvSpPr txBox="1"/>
          <p:nvPr/>
        </p:nvSpPr>
        <p:spPr>
          <a:xfrm>
            <a:off x="381000" y="1038106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Recall the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Gated D Latch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81000" y="2631758"/>
            <a:ext cx="8382000" cy="40318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How can we change the latch, so that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1) 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(input) is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observable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at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(output)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only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at the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beginning of next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3B812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clock cycle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2) Q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is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available for the full clock cycle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302773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17A66-5B66-8F46-8427-3FF58862A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Need for a New Storage Element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CA1C9-940A-224E-8EAE-BA1258296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design viable FSMs</a:t>
            </a:r>
          </a:p>
          <a:p>
            <a:endParaRPr lang="en-US" dirty="0"/>
          </a:p>
          <a:p>
            <a:r>
              <a:rPr lang="en-US" dirty="0"/>
              <a:t>We need storage elements that allow us </a:t>
            </a:r>
          </a:p>
          <a:p>
            <a:endParaRPr lang="en-US" dirty="0"/>
          </a:p>
          <a:p>
            <a:pPr lvl="1"/>
            <a:r>
              <a:rPr lang="en-US" dirty="0"/>
              <a:t>to read the </a:t>
            </a:r>
            <a:r>
              <a:rPr lang="en-US" b="1" dirty="0"/>
              <a:t>current state </a:t>
            </a:r>
            <a:r>
              <a:rPr lang="en-US" dirty="0"/>
              <a:t>throughout the </a:t>
            </a:r>
            <a:r>
              <a:rPr lang="en-US" b="1" dirty="0"/>
              <a:t>current clock cycle</a:t>
            </a:r>
          </a:p>
          <a:p>
            <a:pPr marL="344487" lvl="1" indent="0">
              <a:buNone/>
            </a:pPr>
            <a:endParaRPr lang="en-US" dirty="0"/>
          </a:p>
          <a:p>
            <a:pPr marL="344487" lvl="1" indent="0">
              <a:buNone/>
            </a:pPr>
            <a:r>
              <a:rPr lang="en-US" dirty="0"/>
              <a:t>AND</a:t>
            </a:r>
          </a:p>
          <a:p>
            <a:pPr marL="344487" lvl="1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not write the </a:t>
            </a:r>
            <a:r>
              <a:rPr lang="en-US" b="1" dirty="0"/>
              <a:t>next state </a:t>
            </a:r>
            <a:r>
              <a:rPr lang="en-US" dirty="0"/>
              <a:t>values into the storage elements until the beginning of the </a:t>
            </a:r>
            <a:r>
              <a:rPr lang="en-US" b="1" dirty="0"/>
              <a:t>next clock cycle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999E91-7FDF-3E4C-8B63-D97764A03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111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8392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101" name="Rectangle 100"/>
          <p:cNvSpPr/>
          <p:nvPr/>
        </p:nvSpPr>
        <p:spPr bwMode="auto">
          <a:xfrm>
            <a:off x="4847545" y="1942957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rPr>
              <a:t>D Latch (Slave)</a:t>
            </a:r>
          </a:p>
        </p:txBody>
      </p:sp>
      <p:sp>
        <p:nvSpPr>
          <p:cNvPr id="100" name="Rectangle 99"/>
          <p:cNvSpPr/>
          <p:nvPr/>
        </p:nvSpPr>
        <p:spPr bwMode="auto">
          <a:xfrm>
            <a:off x="1295400" y="1700518"/>
            <a:ext cx="3503191" cy="209564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Latch (Master)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43000" y="2081518"/>
            <a:ext cx="3655591" cy="1601674"/>
            <a:chOff x="838200" y="2438400"/>
            <a:chExt cx="7120354" cy="2685534"/>
          </a:xfrm>
        </p:grpSpPr>
        <p:cxnSp>
          <p:nvCxnSpPr>
            <p:cNvPr id="37" name="Straight Connector 36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Delay 41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43" name="Delay 42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2" name="Oval 51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5" name="Delay 54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6" name="Delay 55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58" name="Oval 57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59" name="Straight Connector 58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Oval 61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7" name="Group 66"/>
          <p:cNvGrpSpPr/>
          <p:nvPr/>
        </p:nvGrpSpPr>
        <p:grpSpPr>
          <a:xfrm>
            <a:off x="4798591" y="2307914"/>
            <a:ext cx="3655591" cy="1601674"/>
            <a:chOff x="838200" y="2438400"/>
            <a:chExt cx="7120354" cy="2685534"/>
          </a:xfrm>
        </p:grpSpPr>
        <p:cxnSp>
          <p:nvCxnSpPr>
            <p:cNvPr id="68" name="Straight Connector 67"/>
            <p:cNvCxnSpPr/>
            <p:nvPr/>
          </p:nvCxnSpPr>
          <p:spPr bwMode="auto">
            <a:xfrm>
              <a:off x="2895600" y="4496535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2895600" y="30480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880022" y="2833816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6129754" y="3027658"/>
              <a:ext cx="1828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flipV="1">
              <a:off x="6129755" y="4537806"/>
              <a:ext cx="1292238" cy="514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3" name="Delay 72"/>
            <p:cNvSpPr/>
            <p:nvPr/>
          </p:nvSpPr>
          <p:spPr bwMode="auto">
            <a:xfrm>
              <a:off x="5520152" y="2624887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74" name="Delay 73"/>
            <p:cNvSpPr/>
            <p:nvPr/>
          </p:nvSpPr>
          <p:spPr bwMode="auto">
            <a:xfrm>
              <a:off x="5520154" y="4140178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>
              <a:off x="4910554" y="4344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4910554" y="3201831"/>
              <a:ext cx="6096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4910554" y="3201831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4910554" y="4116232"/>
              <a:ext cx="0" cy="22859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 flipH="1" flipV="1">
              <a:off x="4910554" y="3430430"/>
              <a:ext cx="2514600" cy="685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 flipV="1">
              <a:off x="4910554" y="3454376"/>
              <a:ext cx="2514600" cy="661855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7425154" y="4116231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7425154" y="3022832"/>
              <a:ext cx="0" cy="426718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Oval 82"/>
            <p:cNvSpPr/>
            <p:nvPr/>
          </p:nvSpPr>
          <p:spPr bwMode="auto">
            <a:xfrm>
              <a:off x="7374354" y="2973231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4" name="Oval 83"/>
            <p:cNvSpPr/>
            <p:nvPr/>
          </p:nvSpPr>
          <p:spPr bwMode="auto">
            <a:xfrm>
              <a:off x="6132929" y="2973231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6135075" y="4496535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6" name="Delay 85"/>
            <p:cNvSpPr/>
            <p:nvPr/>
          </p:nvSpPr>
          <p:spPr bwMode="auto">
            <a:xfrm>
              <a:off x="3173968" y="2438400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7" name="Delay 86"/>
            <p:cNvSpPr/>
            <p:nvPr/>
          </p:nvSpPr>
          <p:spPr bwMode="auto">
            <a:xfrm>
              <a:off x="3174130" y="4318391"/>
              <a:ext cx="609600" cy="805543"/>
            </a:xfrm>
            <a:prstGeom prst="flowChartDelay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3786746" y="278674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9" name="Oval 88"/>
            <p:cNvSpPr/>
            <p:nvPr/>
          </p:nvSpPr>
          <p:spPr bwMode="auto">
            <a:xfrm>
              <a:off x="3789051" y="4674748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0" name="Straight Connector 89"/>
            <p:cNvCxnSpPr/>
            <p:nvPr/>
          </p:nvCxnSpPr>
          <p:spPr bwMode="auto">
            <a:xfrm>
              <a:off x="3886200" y="4720931"/>
              <a:ext cx="1640132" cy="346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flipV="1">
              <a:off x="2895600" y="3053751"/>
              <a:ext cx="2875" cy="144205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/>
            <p:cNvCxnSpPr/>
            <p:nvPr/>
          </p:nvCxnSpPr>
          <p:spPr bwMode="auto">
            <a:xfrm>
              <a:off x="2590800" y="3733800"/>
              <a:ext cx="304800" cy="0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Oval 92"/>
            <p:cNvSpPr/>
            <p:nvPr/>
          </p:nvSpPr>
          <p:spPr bwMode="auto">
            <a:xfrm>
              <a:off x="2842550" y="3680750"/>
              <a:ext cx="99454" cy="102296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94" name="Oval 93"/>
            <p:cNvSpPr/>
            <p:nvPr/>
          </p:nvSpPr>
          <p:spPr bwMode="auto">
            <a:xfrm>
              <a:off x="3070440" y="4886924"/>
              <a:ext cx="99454" cy="102296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 bwMode="auto">
            <a:xfrm flipV="1">
              <a:off x="1545931" y="4933750"/>
              <a:ext cx="1522119" cy="432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flipV="1">
              <a:off x="838200" y="2646948"/>
              <a:ext cx="2352575" cy="1603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flipH="1" flipV="1">
              <a:off x="1550984" y="2654061"/>
              <a:ext cx="3208" cy="2286802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98" name="TextBox 97"/>
          <p:cNvSpPr txBox="1"/>
          <p:nvPr/>
        </p:nvSpPr>
        <p:spPr>
          <a:xfrm>
            <a:off x="778021" y="197916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8422986" y="2403446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92159" y="434862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76200" y="5486400"/>
            <a:ext cx="88392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When the clock is low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master propagates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to the input of slave (Q unchanged)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Only when the clock is high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, slave latches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 (Q stores D)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At the rising edge of clock (clock going from 0-&gt;1), Q gets assigned 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grpSp>
        <p:nvGrpSpPr>
          <p:cNvPr id="125" name="Group 124"/>
          <p:cNvGrpSpPr/>
          <p:nvPr/>
        </p:nvGrpSpPr>
        <p:grpSpPr>
          <a:xfrm>
            <a:off x="982655" y="2856004"/>
            <a:ext cx="4724911" cy="1709466"/>
            <a:chOff x="982655" y="2856004"/>
            <a:chExt cx="4724911" cy="1709466"/>
          </a:xfrm>
        </p:grpSpPr>
        <p:cxnSp>
          <p:nvCxnSpPr>
            <p:cNvPr id="107" name="Straight Connector 106"/>
            <p:cNvCxnSpPr/>
            <p:nvPr/>
          </p:nvCxnSpPr>
          <p:spPr bwMode="auto">
            <a:xfrm flipV="1">
              <a:off x="5707566" y="3078055"/>
              <a:ext cx="0" cy="1480886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 bwMode="auto">
            <a:xfrm flipV="1">
              <a:off x="982655" y="4563611"/>
              <a:ext cx="4721859" cy="1859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 bwMode="auto">
            <a:xfrm flipV="1">
              <a:off x="2040353" y="2856004"/>
              <a:ext cx="2432" cy="1702547"/>
            </a:xfrm>
            <a:prstGeom prst="line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" name="Extract 101"/>
            <p:cNvSpPr/>
            <p:nvPr/>
          </p:nvSpPr>
          <p:spPr bwMode="auto">
            <a:xfrm>
              <a:off x="1903512" y="3986996"/>
              <a:ext cx="268522" cy="333144"/>
            </a:xfrm>
            <a:prstGeom prst="flowChartExtract">
              <a:avLst/>
            </a:prstGeom>
            <a:solidFill>
              <a:srgbClr val="C0C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04" name="Oval 103"/>
            <p:cNvSpPr/>
            <p:nvPr/>
          </p:nvSpPr>
          <p:spPr bwMode="auto">
            <a:xfrm rot="16200000">
              <a:off x="2009613" y="3945304"/>
              <a:ext cx="51060" cy="6101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557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0" grpId="0" animBg="1"/>
      <p:bldP spid="98" grpId="0"/>
      <p:bldP spid="99" grpId="0"/>
      <p:bldP spid="116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915400" cy="5193723"/>
          </a:xfrm>
        </p:spPr>
        <p:txBody>
          <a:bodyPr/>
          <a:lstStyle/>
          <a:p>
            <a:r>
              <a:rPr lang="en-US" dirty="0"/>
              <a:t>1) state change on clock edge, 2) data available for full cycle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97495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</p:spTree>
    <p:extLst>
      <p:ext uri="{BB962C8B-B14F-4D97-AF65-F5344CB8AC3E}">
        <p14:creationId xmlns:p14="http://schemas.microsoft.com/office/powerpoint/2010/main" val="37108034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implement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8" name="Content Placeholder 2"/>
          <p:cNvSpPr txBox="1">
            <a:spLocks/>
          </p:cNvSpPr>
          <p:nvPr/>
        </p:nvSpPr>
        <p:spPr bwMode="auto">
          <a:xfrm>
            <a:off x="228600" y="5510647"/>
            <a:ext cx="8610600" cy="95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the rising edge of clock (clock going from 0-&gt;1),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Q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gets assigned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At all other times, Q is unchanged</a:t>
            </a:r>
          </a:p>
        </p:txBody>
      </p:sp>
      <p:grpSp>
        <p:nvGrpSpPr>
          <p:cNvPr id="123" name="Group 122"/>
          <p:cNvGrpSpPr/>
          <p:nvPr/>
        </p:nvGrpSpPr>
        <p:grpSpPr>
          <a:xfrm>
            <a:off x="3286976" y="4777203"/>
            <a:ext cx="3385275" cy="690442"/>
            <a:chOff x="3286976" y="4777203"/>
            <a:chExt cx="3385275" cy="690442"/>
          </a:xfrm>
        </p:grpSpPr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37944" y="4823791"/>
              <a:ext cx="2434307" cy="557862"/>
            </a:xfrm>
            <a:prstGeom prst="rect">
              <a:avLst/>
            </a:prstGeom>
          </p:spPr>
        </p:pic>
        <p:sp>
          <p:nvSpPr>
            <p:cNvPr id="120" name="TextBox 119"/>
            <p:cNvSpPr txBox="1"/>
            <p:nvPr/>
          </p:nvSpPr>
          <p:spPr>
            <a:xfrm>
              <a:off x="3286976" y="49264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CLK: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976497" y="50983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0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3984603" y="477720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</a:t>
              </a:r>
            </a:p>
          </p:txBody>
        </p:sp>
      </p:grpSp>
      <p:cxnSp>
        <p:nvCxnSpPr>
          <p:cNvPr id="108" name="Straight Connector 107"/>
          <p:cNvCxnSpPr/>
          <p:nvPr/>
        </p:nvCxnSpPr>
        <p:spPr bwMode="auto">
          <a:xfrm flipV="1">
            <a:off x="3674681" y="3816926"/>
            <a:ext cx="627155" cy="3910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9" name="Straight Connector 108"/>
          <p:cNvCxnSpPr/>
          <p:nvPr/>
        </p:nvCxnSpPr>
        <p:spPr bwMode="auto">
          <a:xfrm flipV="1">
            <a:off x="3094024" y="2505064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1" name="Straight Connector 110"/>
          <p:cNvCxnSpPr/>
          <p:nvPr/>
        </p:nvCxnSpPr>
        <p:spPr bwMode="auto">
          <a:xfrm flipV="1">
            <a:off x="5299364" y="2505082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3" name="Straight Connector 112"/>
          <p:cNvCxnSpPr/>
          <p:nvPr/>
        </p:nvCxnSpPr>
        <p:spPr bwMode="auto">
          <a:xfrm flipV="1">
            <a:off x="5299364" y="3820836"/>
            <a:ext cx="1207812" cy="956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3" name="Rectangle 102"/>
          <p:cNvSpPr/>
          <p:nvPr/>
        </p:nvSpPr>
        <p:spPr bwMode="auto">
          <a:xfrm>
            <a:off x="3581400" y="1852918"/>
            <a:ext cx="2438400" cy="26373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6" name="Extract 105"/>
          <p:cNvSpPr/>
          <p:nvPr/>
        </p:nvSpPr>
        <p:spPr bwMode="auto">
          <a:xfrm rot="10800000">
            <a:off x="4588127" y="1852918"/>
            <a:ext cx="547224" cy="533400"/>
          </a:xfrm>
          <a:prstGeom prst="flowChartExtract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544985" y="242932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3674681" y="2288635"/>
            <a:ext cx="598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D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5638800" y="2299855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642552" y="3581400"/>
            <a:ext cx="388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Q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638800" y="3286071"/>
            <a:ext cx="412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__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27" name="Straight Connector 126"/>
          <p:cNvCxnSpPr>
            <a:endCxn id="106" idx="2"/>
          </p:cNvCxnSpPr>
          <p:nvPr/>
        </p:nvCxnSpPr>
        <p:spPr bwMode="auto">
          <a:xfrm>
            <a:off x="4861738" y="1552701"/>
            <a:ext cx="1" cy="300217"/>
          </a:xfrm>
          <a:prstGeom prst="line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3674681" y="407880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 Flip-Flop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741404-4DA5-4576-B0BB-ABCF55668C71}"/>
              </a:ext>
            </a:extLst>
          </p:cNvPr>
          <p:cNvSpPr txBox="1"/>
          <p:nvPr/>
        </p:nvSpPr>
        <p:spPr>
          <a:xfrm>
            <a:off x="304800" y="3218021"/>
            <a:ext cx="8382000" cy="20621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2"/>
            </a:solidFill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use these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Flip-Flops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to implement the state register!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9332316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Rising-Clock-Edge Triggered Flip-Flop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Two inputs</a:t>
            </a:r>
            <a:r>
              <a:rPr lang="en-US" dirty="0"/>
              <a:t>: CLK, D</a:t>
            </a:r>
          </a:p>
          <a:p>
            <a:endParaRPr lang="en-US" dirty="0"/>
          </a:p>
          <a:p>
            <a:r>
              <a:rPr lang="en-US" b="1" dirty="0"/>
              <a:t>Function</a:t>
            </a:r>
          </a:p>
          <a:p>
            <a:pPr lvl="1"/>
            <a:r>
              <a:rPr lang="en-US" dirty="0"/>
              <a:t>The flip-flop “samples” </a:t>
            </a:r>
            <a:r>
              <a:rPr lang="en-US" b="1" dirty="0"/>
              <a:t>D</a:t>
            </a:r>
            <a:r>
              <a:rPr lang="en-US" dirty="0"/>
              <a:t> on the rising edge</a:t>
            </a:r>
          </a:p>
          <a:p>
            <a:pPr marL="344487" lvl="1" indent="0">
              <a:buNone/>
            </a:pPr>
            <a:r>
              <a:rPr lang="en-US" dirty="0"/>
              <a:t> of CLK (</a:t>
            </a:r>
            <a:r>
              <a:rPr lang="en-US" b="1" dirty="0">
                <a:solidFill>
                  <a:srgbClr val="7030A0"/>
                </a:solidFill>
              </a:rPr>
              <a:t>positive edge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When CLK rises from 0 to 1, </a:t>
            </a:r>
            <a:r>
              <a:rPr lang="en-US" b="1" dirty="0"/>
              <a:t>D</a:t>
            </a:r>
            <a:r>
              <a:rPr lang="en-US" dirty="0"/>
              <a:t> passes </a:t>
            </a:r>
          </a:p>
          <a:p>
            <a:pPr marL="344487" lvl="1" indent="0">
              <a:buNone/>
            </a:pPr>
            <a:r>
              <a:rPr lang="en-US" dirty="0"/>
              <a:t>through to </a:t>
            </a:r>
            <a:r>
              <a:rPr lang="en-US" b="1" dirty="0"/>
              <a:t>Q</a:t>
            </a:r>
          </a:p>
          <a:p>
            <a:pPr lvl="1"/>
            <a:r>
              <a:rPr lang="en-US" dirty="0"/>
              <a:t>Otherwise, </a:t>
            </a:r>
            <a:r>
              <a:rPr lang="en-US" b="1" dirty="0"/>
              <a:t>Q</a:t>
            </a:r>
            <a:r>
              <a:rPr lang="en-US" dirty="0"/>
              <a:t> holds its previous value</a:t>
            </a:r>
          </a:p>
          <a:p>
            <a:pPr lvl="1"/>
            <a:r>
              <a:rPr lang="en-US" b="1" dirty="0"/>
              <a:t>Q</a:t>
            </a:r>
            <a:r>
              <a:rPr lang="en-US" dirty="0"/>
              <a:t> changes </a:t>
            </a:r>
            <a:r>
              <a:rPr lang="en-US" b="1" dirty="0">
                <a:solidFill>
                  <a:srgbClr val="0070C0"/>
                </a:solidFill>
              </a:rPr>
              <a:t>only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on the rising edge of CLK</a:t>
            </a:r>
          </a:p>
          <a:p>
            <a:pPr lvl="1"/>
            <a:endParaRPr lang="en-US" dirty="0"/>
          </a:p>
          <a:p>
            <a:r>
              <a:rPr lang="en-US" dirty="0"/>
              <a:t>A flip-flop is called an </a:t>
            </a:r>
            <a:r>
              <a:rPr lang="en-US" b="1" dirty="0">
                <a:solidFill>
                  <a:srgbClr val="7030A0"/>
                </a:solidFill>
              </a:rPr>
              <a:t>edge-triggered state element </a:t>
            </a:r>
            <a:r>
              <a:rPr lang="en-US" dirty="0"/>
              <a:t>because it captures data on the clock edge</a:t>
            </a:r>
          </a:p>
          <a:p>
            <a:pPr lvl="1"/>
            <a:r>
              <a:rPr lang="en-US" dirty="0"/>
              <a:t>A latch is a level-triggered state element 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6514506" y="1676400"/>
          <a:ext cx="2328552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78" name="VISIO" r:id="rId4" imgW="963249" imgH="914400" progId="Visio.Drawing.6">
                  <p:embed/>
                </p:oleObj>
              </mc:Choice>
              <mc:Fallback>
                <p:oleObj name="VISIO" r:id="rId4" imgW="963249" imgH="914400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4506" y="1676400"/>
                        <a:ext cx="2328552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6629400" y="1676400"/>
            <a:ext cx="2209800" cy="762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684" y="209993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CLK</a:t>
            </a:r>
          </a:p>
        </p:txBody>
      </p:sp>
    </p:spTree>
    <p:extLst>
      <p:ext uri="{BB962C8B-B14F-4D97-AF65-F5344CB8AC3E}">
        <p14:creationId xmlns:p14="http://schemas.microsoft.com/office/powerpoint/2010/main" val="16257764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parallel flip-flops, each of which storing 1 bit</a:t>
            </a:r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82118" y="1650161"/>
          <a:ext cx="2195513" cy="414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59" name="VISIO" r:id="rId5" imgW="1228868" imgH="2318821" progId="Visio.Drawing.6">
                  <p:embed/>
                </p:oleObj>
              </mc:Choice>
              <mc:Fallback>
                <p:oleObj name="VISIO" r:id="rId5" imgW="1228868" imgH="2318821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118" y="1650161"/>
                        <a:ext cx="2195513" cy="4144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315139" y="2404284"/>
          <a:ext cx="3662363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9060" name="VISIO" r:id="rId7" imgW="891540" imgH="487680" progId="Visio.Drawing.6">
                  <p:embed/>
                </p:oleObj>
              </mc:Choice>
              <mc:Fallback>
                <p:oleObj name="VISIO" r:id="rId7" imgW="891540" imgH="48768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5139" y="2404284"/>
                        <a:ext cx="3662363" cy="2000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Arrow Connector 7"/>
          <p:cNvCxnSpPr>
            <a:endCxn id="9" idx="0"/>
          </p:cNvCxnSpPr>
          <p:nvPr/>
        </p:nvCxnSpPr>
        <p:spPr bwMode="auto">
          <a:xfrm flipH="1">
            <a:off x="4578576" y="4339446"/>
            <a:ext cx="650963" cy="9301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855187" y="5269631"/>
            <a:ext cx="3446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register stores 4 bits</a:t>
            </a:r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 bwMode="auto">
          <a:xfrm>
            <a:off x="6709043" y="4072746"/>
            <a:ext cx="570640" cy="608607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420039" y="4681353"/>
            <a:ext cx="3719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This line represents 4 wires</a:t>
            </a:r>
          </a:p>
        </p:txBody>
      </p:sp>
      <p:sp>
        <p:nvSpPr>
          <p:cNvPr id="20" name="Right Arrow 19"/>
          <p:cNvSpPr/>
          <p:nvPr/>
        </p:nvSpPr>
        <p:spPr bwMode="auto">
          <a:xfrm rot="1259034">
            <a:off x="2698810" y="2060704"/>
            <a:ext cx="2237997" cy="1459471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Condensed</a:t>
            </a:r>
          </a:p>
        </p:txBody>
      </p:sp>
    </p:spTree>
    <p:extLst>
      <p:ext uri="{BB962C8B-B14F-4D97-AF65-F5344CB8AC3E}">
        <p14:creationId xmlns:p14="http://schemas.microsoft.com/office/powerpoint/2010/main" val="1200674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20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E2B42-05A1-3541-ABDB-86BC17A79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 4-Bit D-Flip-Flop-Based Register (Internally)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712B7C-2323-D340-BF75-3C12A242B9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1125" y="1219200"/>
            <a:ext cx="7355740" cy="511868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5FBFB5-2284-9240-8AB8-2C534FEF70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3FCFE49-F7D8-9F40-A47B-CD8F660E719E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0F743-A642-D04A-93DA-A5AD62675024}"/>
              </a:ext>
            </a:extLst>
          </p:cNvPr>
          <p:cNvSpPr txBox="1"/>
          <p:nvPr/>
        </p:nvSpPr>
        <p:spPr>
          <a:xfrm>
            <a:off x="228600" y="6611779"/>
            <a:ext cx="54425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Image source: </a:t>
            </a:r>
            <a:r>
              <a:rPr lang="en-US" sz="1000" dirty="0" err="1"/>
              <a:t>Patt</a:t>
            </a:r>
            <a:r>
              <a:rPr lang="en-US" sz="1000" dirty="0"/>
              <a:t> and Patel, “Introduction to Computing Systems”, 3</a:t>
            </a:r>
            <a:r>
              <a:rPr lang="en-US" sz="1000" baseline="30000" dirty="0"/>
              <a:t>rd</a:t>
            </a:r>
            <a:r>
              <a:rPr lang="en-US" sz="1000" dirty="0"/>
              <a:t> ed., tentative page 95.</a:t>
            </a:r>
          </a:p>
        </p:txBody>
      </p:sp>
    </p:spTree>
    <p:extLst>
      <p:ext uri="{BB962C8B-B14F-4D97-AF65-F5344CB8AC3E}">
        <p14:creationId xmlns:p14="http://schemas.microsoft.com/office/powerpoint/2010/main" val="252162532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43528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6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3528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1524000" y="4724400"/>
            <a:ext cx="6096000" cy="1752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13426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Wrap-Up 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901567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Machines (FSMs)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Next state is determined by the current state and the inputs</a:t>
            </a:r>
          </a:p>
          <a:p>
            <a:r>
              <a:rPr lang="en-US" dirty="0"/>
              <a:t>Two types of finite state machines differ in the </a:t>
            </a:r>
            <a:r>
              <a:rPr lang="en-US" b="1" dirty="0">
                <a:solidFill>
                  <a:srgbClr val="0070C0"/>
                </a:solidFill>
              </a:rPr>
              <a:t>output logic</a:t>
            </a:r>
            <a:r>
              <a:rPr lang="en-US" dirty="0"/>
              <a:t>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Moore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only on the current state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Mealy FSM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en-US" dirty="0"/>
              <a:t>outputs depend on the current state and the inputs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1752600" y="2911475"/>
          <a:ext cx="5638800" cy="348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050" name="VISIO" r:id="rId4" imgW="2614970" imgH="1618137" progId="Visio.Drawing.6">
                  <p:embed/>
                </p:oleObj>
              </mc:Choice>
              <mc:Fallback>
                <p:oleObj name="VISIO" r:id="rId4" imgW="2614970" imgH="161813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911475"/>
                        <a:ext cx="5638800" cy="348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83115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“Smart” traffic light controller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inputs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Traffic sensors: T</a:t>
            </a:r>
            <a:r>
              <a:rPr lang="en-US" baseline="-25000" dirty="0"/>
              <a:t>A </a:t>
            </a:r>
            <a:r>
              <a:rPr lang="en-US" dirty="0"/>
              <a:t>, T</a:t>
            </a:r>
            <a:r>
              <a:rPr lang="en-US" baseline="-25000" dirty="0"/>
              <a:t>B</a:t>
            </a:r>
            <a:r>
              <a:rPr lang="en-US" dirty="0"/>
              <a:t> (TRUE when there’s traffic)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2 outputs</a:t>
            </a:r>
            <a:r>
              <a:rPr lang="en-US" dirty="0">
                <a:solidFill>
                  <a:schemeClr val="accent6"/>
                </a:solidFill>
              </a:rPr>
              <a:t>: </a:t>
            </a:r>
          </a:p>
          <a:p>
            <a:pPr lvl="2"/>
            <a:r>
              <a:rPr lang="en-US" dirty="0"/>
              <a:t>Lights: L</a:t>
            </a:r>
            <a:r>
              <a:rPr lang="en-US" baseline="-25000" dirty="0"/>
              <a:t>A</a:t>
            </a:r>
            <a:r>
              <a:rPr lang="en-US" dirty="0"/>
              <a:t> , L</a:t>
            </a:r>
            <a:r>
              <a:rPr lang="en-US" baseline="-25000" dirty="0"/>
              <a:t>B  </a:t>
            </a:r>
            <a:r>
              <a:rPr lang="en-US" dirty="0"/>
              <a:t>(Red, Yellow, Green)</a:t>
            </a:r>
          </a:p>
          <a:p>
            <a:pPr lvl="1"/>
            <a:r>
              <a:rPr lang="en-US" dirty="0"/>
              <a:t>State can change every 5 seconds</a:t>
            </a:r>
          </a:p>
          <a:p>
            <a:pPr lvl="2"/>
            <a:r>
              <a:rPr lang="en-US" dirty="0"/>
              <a:t>Except if green and traffic, stay green</a:t>
            </a:r>
          </a:p>
          <a:p>
            <a:pPr marL="0" indent="0">
              <a:buNone/>
            </a:pPr>
            <a:endParaRPr lang="en-US" dirty="0"/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47567104"/>
              </p:ext>
            </p:extLst>
          </p:nvPr>
        </p:nvGraphicFramePr>
        <p:xfrm>
          <a:off x="4881189" y="2859966"/>
          <a:ext cx="4262811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74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189" y="2859966"/>
                        <a:ext cx="4262811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0F51F3-E051-1646-AF91-DCA6A5AE313D}"/>
              </a:ext>
            </a:extLst>
          </p:cNvPr>
          <p:cNvSpPr txBox="1"/>
          <p:nvPr/>
        </p:nvSpPr>
        <p:spPr>
          <a:xfrm>
            <a:off x="228600" y="6006584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H&amp;H Section 3.4.1</a:t>
            </a:r>
          </a:p>
        </p:txBody>
      </p:sp>
    </p:spTree>
    <p:extLst>
      <p:ext uri="{BB962C8B-B14F-4D97-AF65-F5344CB8AC3E}">
        <p14:creationId xmlns:p14="http://schemas.microsoft.com/office/powerpoint/2010/main" val="28118092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Black Box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/>
              <a:t>Inputs:</a:t>
            </a:r>
            <a:r>
              <a:rPr lang="de-CH" dirty="0"/>
              <a:t> CLK, </a:t>
            </a:r>
            <a:r>
              <a:rPr lang="de-CH" dirty="0" err="1"/>
              <a:t>Reset</a:t>
            </a:r>
            <a:r>
              <a:rPr lang="de-CH" dirty="0"/>
              <a:t>, T</a:t>
            </a:r>
            <a:r>
              <a:rPr lang="de-CH" baseline="-25000" dirty="0"/>
              <a:t>A </a:t>
            </a:r>
            <a:r>
              <a:rPr lang="de-CH" dirty="0"/>
              <a:t>, T</a:t>
            </a:r>
            <a:r>
              <a:rPr lang="de-CH" baseline="-25000" dirty="0"/>
              <a:t>B</a:t>
            </a:r>
          </a:p>
          <a:p>
            <a:r>
              <a:rPr lang="de-CH" b="1" dirty="0"/>
              <a:t>Outputs:</a:t>
            </a:r>
            <a:r>
              <a:rPr lang="de-CH" dirty="0"/>
              <a:t> L</a:t>
            </a:r>
            <a:r>
              <a:rPr lang="de-CH" baseline="-25000" dirty="0"/>
              <a:t>A </a:t>
            </a:r>
            <a:r>
              <a:rPr lang="de-CH" dirty="0"/>
              <a:t>, L</a:t>
            </a:r>
            <a:r>
              <a:rPr lang="de-CH" baseline="-25000" dirty="0"/>
              <a:t>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2160811" y="1665575"/>
          <a:ext cx="4678363" cy="385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098" name="VISIO" r:id="rId4" imgW="1628823" imgH="1343359" progId="Visio.Drawing.6">
                  <p:embed/>
                </p:oleObj>
              </mc:Choice>
              <mc:Fallback>
                <p:oleObj name="VISIO" r:id="rId4" imgW="1628823" imgH="1343359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0811" y="1665575"/>
                        <a:ext cx="4678363" cy="385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11999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</a:t>
            </a:r>
            <a:r>
              <a:rPr lang="en-US" dirty="0"/>
              <a:t> outputs labeled in each state</a:t>
            </a:r>
          </a:p>
          <a:p>
            <a:pPr lvl="1"/>
            <a:r>
              <a:rPr lang="en-US" b="1" dirty="0"/>
              <a:t>States:</a:t>
            </a:r>
            <a:r>
              <a:rPr lang="en-US" dirty="0"/>
              <a:t> Circles</a:t>
            </a:r>
          </a:p>
          <a:p>
            <a:pPr lvl="1"/>
            <a:r>
              <a:rPr lang="en-US" b="1" dirty="0"/>
              <a:t>Transitions:</a:t>
            </a:r>
            <a:r>
              <a:rPr lang="en-US" dirty="0"/>
              <a:t> 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4648200" y="2491450"/>
          <a:ext cx="3998408" cy="3986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79" name="VISIO" r:id="rId5" imgW="1999204" imgH="1993118" progId="Visio.Drawing.6">
                  <p:embed/>
                </p:oleObj>
              </mc:Choice>
              <mc:Fallback>
                <p:oleObj name="VISIO" r:id="rId5" imgW="1999204" imgH="1993118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91450"/>
                        <a:ext cx="3998408" cy="39862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 bwMode="auto">
          <a:xfrm>
            <a:off x="4648200" y="2491450"/>
            <a:ext cx="933824" cy="4967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180" name="VISIO" r:id="rId7" imgW="2276110" imgH="1942910" progId="Visio.Drawing.6">
                  <p:embed/>
                </p:oleObj>
              </mc:Choice>
              <mc:Fallback>
                <p:oleObj name="VISIO" r:id="rId7" imgW="2276110" imgH="1942910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7404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6" grpId="1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3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204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0" y="4073236"/>
            <a:ext cx="3858491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5344263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27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228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1828800" cy="232756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5369" y="5257800"/>
            <a:ext cx="1828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2792928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1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52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 bwMode="auto">
          <a:xfrm>
            <a:off x="5105401" y="4073236"/>
            <a:ext cx="838199" cy="88946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654112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Finite State Machine Transition Diagram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Moore FSM: </a:t>
            </a:r>
            <a:r>
              <a:rPr lang="en-US" dirty="0"/>
              <a:t>outputs labeled in each state</a:t>
            </a:r>
          </a:p>
          <a:p>
            <a:pPr lvl="1"/>
            <a:r>
              <a:rPr lang="en-US" b="1" dirty="0"/>
              <a:t>States: </a:t>
            </a:r>
            <a:r>
              <a:rPr lang="en-US" dirty="0"/>
              <a:t>Circles</a:t>
            </a:r>
          </a:p>
          <a:p>
            <a:pPr lvl="1"/>
            <a:r>
              <a:rPr lang="en-US" b="1" dirty="0"/>
              <a:t>Transitions: </a:t>
            </a:r>
            <a:r>
              <a:rPr lang="en-US" dirty="0"/>
              <a:t>Arcs</a:t>
            </a:r>
          </a:p>
          <a:p>
            <a:endParaRPr lang="de-CH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6" name="Object 5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304800" y="2838450"/>
          <a:ext cx="4262438" cy="3638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5" name="VISIO" r:id="rId5" imgW="2276110" imgH="1942910" progId="Visio.Drawing.6">
                  <p:embed/>
                </p:oleObj>
              </mc:Choice>
              <mc:Fallback>
                <p:oleObj name="VISIO" r:id="rId5" imgW="2276110" imgH="1942910" progId="Visio.Drawing.6">
                  <p:embed/>
                  <p:pic>
                    <p:nvPicPr>
                      <p:cNvPr id="6" name="Object 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2838450"/>
                        <a:ext cx="4262438" cy="3638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3"/>
            </p:custDataLst>
            <p:extLst/>
          </p:nvPr>
        </p:nvGraphicFramePr>
        <p:xfrm>
          <a:off x="4648200" y="2489666"/>
          <a:ext cx="4002598" cy="39873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76" name="VISIO" r:id="rId7" imgW="2001299" imgH="1993667" progId="Visio.Drawing.6">
                  <p:embed/>
                </p:oleObj>
              </mc:Choice>
              <mc:Fallback>
                <p:oleObj name="VISIO" r:id="rId7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89666"/>
                        <a:ext cx="4002598" cy="39873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3794391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State Transition Table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88</a:t>
            </a:fld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084724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42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59</a:t>
            </a:r>
          </a:p>
        </p:txBody>
      </p:sp>
    </p:spTree>
    <p:extLst>
      <p:ext uri="{BB962C8B-B14F-4D97-AF65-F5344CB8AC3E}">
        <p14:creationId xmlns:p14="http://schemas.microsoft.com/office/powerpoint/2010/main" val="374996078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F096-20B3-6C4A-B01E-2B7161D1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Tri-State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63B83-C1AF-9546-BDF4-46A484E5F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tri-state buffer enables gating of different signals onto a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Floating signal (Z): </a:t>
            </a:r>
            <a:r>
              <a:rPr lang="en-US"/>
              <a:t>Signal that is not driven by any circuit</a:t>
            </a:r>
          </a:p>
          <a:p>
            <a:pPr lvl="1"/>
            <a:r>
              <a:rPr lang="en-US"/>
              <a:t>Open circuit, floating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5DB99-1BCC-A440-9973-C0B3102B63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201A2-F3C7-E14E-A7F8-7C4AA043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828800"/>
            <a:ext cx="24003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01208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66" name="VISIO" r:id="rId8" imgW="2001299" imgH="1993667" progId="Visio.Drawing.6">
                  <p:embed/>
                </p:oleObj>
              </mc:Choice>
              <mc:Fallback>
                <p:oleObj name="VISIO" r:id="rId8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60</a:t>
            </a:r>
          </a:p>
        </p:txBody>
      </p:sp>
    </p:spTree>
    <p:extLst>
      <p:ext uri="{BB962C8B-B14F-4D97-AF65-F5344CB8AC3E}">
        <p14:creationId xmlns:p14="http://schemas.microsoft.com/office/powerpoint/2010/main" val="1136664664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800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S'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290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61</a:t>
            </a:r>
          </a:p>
        </p:txBody>
      </p:sp>
    </p:spTree>
    <p:extLst>
      <p:ext uri="{BB962C8B-B14F-4D97-AF65-F5344CB8AC3E}">
        <p14:creationId xmlns:p14="http://schemas.microsoft.com/office/powerpoint/2010/main" val="3939681268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14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62</a:t>
            </a:r>
          </a:p>
        </p:txBody>
      </p:sp>
    </p:spTree>
    <p:extLst>
      <p:ext uri="{BB962C8B-B14F-4D97-AF65-F5344CB8AC3E}">
        <p14:creationId xmlns:p14="http://schemas.microsoft.com/office/powerpoint/2010/main" val="3341864251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38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922648862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62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2575560"/>
            <a:ext cx="4876799" cy="1170317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64</a:t>
            </a:r>
          </a:p>
        </p:txBody>
      </p:sp>
    </p:spTree>
    <p:extLst>
      <p:ext uri="{BB962C8B-B14F-4D97-AF65-F5344CB8AC3E}">
        <p14:creationId xmlns:p14="http://schemas.microsoft.com/office/powerpoint/2010/main" val="3296631613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386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?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576324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10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06324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5814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876800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364566" y="5334000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66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237504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3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FSM State Transition Table</a:t>
            </a:r>
          </a:p>
        </p:txBody>
      </p:sp>
      <p:graphicFrame>
        <p:nvGraphicFramePr>
          <p:cNvPr id="6" name="Group 236"/>
          <p:cNvGraphicFramePr>
            <a:graphicFrameLocks noGrp="1"/>
          </p:cNvGraphicFramePr>
          <p:nvPr>
            <p:ph idx="1"/>
            <p:custDataLst>
              <p:tags r:id="rId3"/>
            </p:custDataLst>
            <p:extLst/>
          </p:nvPr>
        </p:nvGraphicFramePr>
        <p:xfrm>
          <a:off x="3962400" y="990600"/>
          <a:ext cx="4876799" cy="316992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Inputs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Next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T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S’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X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163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3400" y="1066800"/>
            <a:ext cx="80772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ＭＳ Ｐゴシック" panose="020B0600070205080204" pitchFamily="34" charset="-128"/>
              <a:cs typeface="Arial" pitchFamily="34" charset="0"/>
            </a:endParaRPr>
          </a:p>
        </p:txBody>
      </p:sp>
      <p:graphicFrame>
        <p:nvGraphicFramePr>
          <p:cNvPr id="7" name="Object 6"/>
          <p:cNvGraphicFramePr>
            <a:graphicFrameLocks noGrp="1" noChangeAspect="1"/>
          </p:cNvGraphicFramePr>
          <p:nvPr>
            <p:custDataLst>
              <p:tags r:id="rId5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34" name="VISIO" r:id="rId9" imgW="2001299" imgH="1993667" progId="Visio.Drawing.6">
                  <p:embed/>
                </p:oleObj>
              </mc:Choice>
              <mc:Fallback>
                <p:oleObj name="VISIO" r:id="rId9" imgW="2001299" imgH="1993667" progId="Visio.Drawing.6">
                  <p:embed/>
                  <p:pic>
                    <p:nvPicPr>
                      <p:cNvPr id="7" name="Object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Group 191"/>
          <p:cNvGraphicFramePr>
            <a:graphicFrameLocks/>
          </p:cNvGraphicFramePr>
          <p:nvPr>
            <p:custDataLst>
              <p:tags r:id="rId6"/>
            </p:custDataLst>
            <p:extLst/>
          </p:nvPr>
        </p:nvGraphicFramePr>
        <p:xfrm>
          <a:off x="6324600" y="4236720"/>
          <a:ext cx="2514600" cy="2159272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6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Encoding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S1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07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S3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526211" y="5223301"/>
            <a:ext cx="555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xor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      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5742A"/>
                </a:solidFill>
                <a:effectLst/>
                <a:uLnTx/>
                <a:uFillTx/>
                <a:latin typeface="Tahoma"/>
                <a:ea typeface="Cambria" charset="0"/>
                <a:cs typeface="Cambria" charset="0"/>
              </a:rPr>
              <a:t>(Simplified)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S’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=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A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 + (S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1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S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 ∙  T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charset="0"/>
                <a:ea typeface="Cambria" charset="0"/>
                <a:cs typeface="Cambria" charset="0"/>
              </a:rPr>
              <a:t>)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charset="0"/>
              <a:ea typeface="Cambria" charset="0"/>
              <a:cs typeface="Cambria" charset="0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61188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130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1346916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184404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2286000" y="6058437"/>
            <a:ext cx="213360" cy="0"/>
          </a:xfrm>
          <a:prstGeom prst="line">
            <a:avLst/>
          </a:prstGeom>
          <a:noFill/>
          <a:ln w="25400">
            <a:solidFill>
              <a:srgbClr val="000000"/>
            </a:solidFill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67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962399" y="17819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962401" y="2963031"/>
            <a:ext cx="4876799" cy="389769"/>
          </a:xfrm>
          <a:prstGeom prst="rect">
            <a:avLst/>
          </a:prstGeom>
          <a:solidFill>
            <a:srgbClr val="FF0000">
              <a:alpha val="3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0079033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Finite State Machine:</a:t>
            </a:r>
            <a:br>
              <a:rPr lang="en-US" dirty="0"/>
            </a:br>
            <a:r>
              <a:rPr lang="en-US" dirty="0"/>
              <a:t>	Output Table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98</a:t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228013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FSM Output Table</a:t>
            </a:r>
          </a:p>
        </p:txBody>
      </p:sp>
      <p:graphicFrame>
        <p:nvGraphicFramePr>
          <p:cNvPr id="5" name="Object 4"/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98677" y="939008"/>
          <a:ext cx="3799883" cy="37853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8" name="VISIO" r:id="rId5" imgW="2001299" imgH="1993667" progId="Visio.Drawing.6">
                  <p:embed/>
                </p:oleObj>
              </mc:Choice>
              <mc:Fallback>
                <p:oleObj name="VISIO" r:id="rId5" imgW="2001299" imgH="1993667" progId="Visio.Drawing.6">
                  <p:embed/>
                  <p:pic>
                    <p:nvPicPr>
                      <p:cNvPr id="5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677" y="939008"/>
                        <a:ext cx="3799883" cy="37853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Group 236"/>
          <p:cNvGraphicFramePr>
            <a:graphicFrameLocks/>
          </p:cNvGraphicFramePr>
          <p:nvPr>
            <p:custDataLst>
              <p:tags r:id="rId3"/>
            </p:custDataLst>
            <p:extLst/>
          </p:nvPr>
        </p:nvGraphicFramePr>
        <p:xfrm>
          <a:off x="3962400" y="990600"/>
          <a:ext cx="4876799" cy="237744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9289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9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707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Current State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Outputs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S</a:t>
                      </a:r>
                      <a:r>
                        <a:rPr kumimoji="0" lang="en-US" sz="2000" b="0" i="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A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L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B</a:t>
                      </a:r>
                      <a:endParaRPr kumimoji="0" lang="en-US" sz="2000" b="0" i="1" u="none" strike="noStrike" cap="none" normalizeH="0" baseline="-25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0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green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1</a:t>
                      </a: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red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Cambria" charset="0"/>
                          <a:ea typeface="Cambria" charset="0"/>
                          <a:cs typeface="Cambria" charset="0"/>
                        </a:rPr>
                        <a:t>yellow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charset="0"/>
                        <a:ea typeface="Cambria" charset="0"/>
                        <a:cs typeface="Cambria" charset="0"/>
                      </a:endParaRPr>
                    </a:p>
                  </a:txBody>
                  <a:tcPr anchor="b" horzOverflow="overflow">
                    <a:lnL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39174" y="6498516"/>
            <a:ext cx="2057400" cy="365125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69</a:t>
            </a:r>
          </a:p>
        </p:txBody>
      </p:sp>
    </p:spTree>
    <p:extLst>
      <p:ext uri="{BB962C8B-B14F-4D97-AF65-F5344CB8AC3E}">
        <p14:creationId xmlns:p14="http://schemas.microsoft.com/office/powerpoint/2010/main" val="723690847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2313</TotalTime>
  <Words>8005</Words>
  <Application>Microsoft Macintosh PowerPoint</Application>
  <PresentationFormat>On-screen Show (4:3)</PresentationFormat>
  <Paragraphs>2941</Paragraphs>
  <Slides>155</Slides>
  <Notes>29</Notes>
  <HiddenSlides>1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155</vt:i4>
      </vt:variant>
    </vt:vector>
  </HeadingPairs>
  <TitlesOfParts>
    <vt:vector size="183" baseType="lpstr">
      <vt:lpstr>ＭＳ Ｐゴシック</vt:lpstr>
      <vt:lpstr>ＭＳ Ｐゴシック</vt:lpstr>
      <vt:lpstr>Arial</vt:lpstr>
      <vt:lpstr>Calibri</vt:lpstr>
      <vt:lpstr>Cambria</vt:lpstr>
      <vt:lpstr>Cambria Math</vt:lpstr>
      <vt:lpstr>Garamond</vt:lpstr>
      <vt:lpstr>Helvetica</vt:lpstr>
      <vt:lpstr>Tahoma</vt:lpstr>
      <vt:lpstr>Times</vt:lpstr>
      <vt:lpstr>Times New Roman</vt:lpstr>
      <vt:lpstr>Wingdings</vt:lpstr>
      <vt:lpstr>Zapf Dingbats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1_Edge</vt:lpstr>
      <vt:lpstr>VISIO</vt:lpstr>
      <vt:lpstr> Digital Design &amp; Computer Arch.  Lecture 6: Sequential Logic Design</vt:lpstr>
      <vt:lpstr>We Are Almost Done with This</vt:lpstr>
      <vt:lpstr>Agenda for Today and Next Week</vt:lpstr>
      <vt:lpstr>Assignment: Required Lecture Video</vt:lpstr>
      <vt:lpstr>Extra Assignment: Moore’s Law (I)</vt:lpstr>
      <vt:lpstr>Extra Assignment 2: Moore’s Law (II)</vt:lpstr>
      <vt:lpstr>Assignment: Required Readings</vt:lpstr>
      <vt:lpstr>Wrap-Up Combinational Logic Circuits and Design</vt:lpstr>
      <vt:lpstr>Recall: Tri-State Buffer</vt:lpstr>
      <vt:lpstr>Recall: Example: Use of Tri-State Buffers</vt:lpstr>
      <vt:lpstr>Recall: Example Design with Tri-State Buffers</vt:lpstr>
      <vt:lpstr>Recall: Another Example</vt:lpstr>
      <vt:lpstr>Multiplexer Using Tri-State Buffers</vt:lpstr>
      <vt:lpstr>Aside: Logic Using Multiplexers</vt:lpstr>
      <vt:lpstr>Aside: Logic Using Multiplexers (II)</vt:lpstr>
      <vt:lpstr>Aside: Logic Using Multiplexers (III)</vt:lpstr>
      <vt:lpstr>Aside: Logic Using Decoders (I)</vt:lpstr>
      <vt:lpstr>Logic Simplification using     Boolean Algebra Rules  </vt:lpstr>
      <vt:lpstr>Recall: Full Adder in SOP Form Logic</vt:lpstr>
      <vt:lpstr>Goal: Simplified Full Adder</vt:lpstr>
      <vt:lpstr>Quick Recap on Logic Simplification</vt:lpstr>
      <vt:lpstr>Logic Simplification</vt:lpstr>
      <vt:lpstr>Logic Simplification:  Karnaugh Maps (K-Maps)</vt:lpstr>
      <vt:lpstr>Karnaugh Maps are Fun…</vt:lpstr>
      <vt:lpstr>Sequential Logic Circuits and Design</vt:lpstr>
      <vt:lpstr>What We Will Learn Today</vt:lpstr>
      <vt:lpstr>Circuits that Can     Store Information</vt:lpstr>
      <vt:lpstr>Introduction</vt:lpstr>
      <vt:lpstr>Capturing Data</vt:lpstr>
      <vt:lpstr>Basic Element: Cross-Coupled Inverters</vt:lpstr>
      <vt:lpstr>More Realistic Storage Elements</vt:lpstr>
      <vt:lpstr>The Big Picture: Storage Elements</vt:lpstr>
      <vt:lpstr>Basic Storage Element:  The R-S Latch</vt:lpstr>
      <vt:lpstr>The R-S (Reset-Set) Latch</vt:lpstr>
      <vt:lpstr>Why not R=S=0?</vt:lpstr>
      <vt:lpstr>The Gated D Latch</vt:lpstr>
      <vt:lpstr>The Gated D Latch</vt:lpstr>
      <vt:lpstr>The Gated D Latch</vt:lpstr>
      <vt:lpstr>The Gated D Latch</vt:lpstr>
      <vt:lpstr>The Register</vt:lpstr>
      <vt:lpstr>The Register</vt:lpstr>
      <vt:lpstr>The Register</vt:lpstr>
      <vt:lpstr>Memory</vt:lpstr>
      <vt:lpstr>Memory</vt:lpstr>
      <vt:lpstr>Addressing Memory</vt:lpstr>
      <vt:lpstr>Reading from Memory</vt:lpstr>
      <vt:lpstr>Reading from Memory</vt:lpstr>
      <vt:lpstr>Reading from Memory</vt:lpstr>
      <vt:lpstr>Reading from Memory</vt:lpstr>
      <vt:lpstr>Writing to Memory</vt:lpstr>
      <vt:lpstr>Writing to Memory</vt:lpstr>
      <vt:lpstr>Putting it all Together</vt:lpstr>
      <vt:lpstr>A Bigger Memory Array</vt:lpstr>
      <vt:lpstr>A Bigger Memory Array</vt:lpstr>
      <vt:lpstr>Sequential Logic Circuits</vt:lpstr>
      <vt:lpstr>Sequential Logic Circuits</vt:lpstr>
      <vt:lpstr>State</vt:lpstr>
      <vt:lpstr>State Diagram of Our Sequential Lock</vt:lpstr>
      <vt:lpstr>Another Simple Example of State</vt:lpstr>
      <vt:lpstr>Changing State: The Notion of Clock (I)</vt:lpstr>
      <vt:lpstr>Changing State: The Notion of Clock (II)</vt:lpstr>
      <vt:lpstr>Finite State Machines</vt:lpstr>
      <vt:lpstr>Finite State Machines</vt:lpstr>
      <vt:lpstr>Finite State Machines (FSMs) Consist of:</vt:lpstr>
      <vt:lpstr>Finite State Machines (FSMs)</vt:lpstr>
      <vt:lpstr>Finite State Machines (FSMs) Consist of:</vt:lpstr>
      <vt:lpstr>Finite State Machines (FSMs) Consist of:</vt:lpstr>
      <vt:lpstr>State Register Implementation</vt:lpstr>
      <vt:lpstr>The Problem with Latches</vt:lpstr>
      <vt:lpstr>The Problem with Latches</vt:lpstr>
      <vt:lpstr>The Problem with Latches</vt:lpstr>
      <vt:lpstr>The Need for a New Storage Element </vt:lpstr>
      <vt:lpstr>The D Flip-Flop</vt:lpstr>
      <vt:lpstr>The D Flip-Flop</vt:lpstr>
      <vt:lpstr>The D Flip-Flop</vt:lpstr>
      <vt:lpstr>Rising-Clock-Edge Triggered Flip-Flop</vt:lpstr>
      <vt:lpstr>Register</vt:lpstr>
      <vt:lpstr>A 4-Bit D-Flip-Flop-Based Register (Internally)</vt:lpstr>
      <vt:lpstr>Finite State Machines (FSMs)</vt:lpstr>
      <vt:lpstr>Finite State Machines (FSMs)</vt:lpstr>
      <vt:lpstr>Finite State Machine Example</vt:lpstr>
      <vt:lpstr>Finite State Machine Black Box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 Transition Diagram</vt:lpstr>
      <vt:lpstr>Finite State Machine: 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FSM State Transition Table</vt:lpstr>
      <vt:lpstr>Finite State Machine:  Output Table</vt:lpstr>
      <vt:lpstr>FSM Output Table</vt:lpstr>
      <vt:lpstr>FSM Output Table</vt:lpstr>
      <vt:lpstr>FSM Output Table</vt:lpstr>
      <vt:lpstr>FSM Output Table</vt:lpstr>
      <vt:lpstr>FSM Output Table</vt:lpstr>
      <vt:lpstr>FSM Output Table</vt:lpstr>
      <vt:lpstr> Digital Design &amp; Computer Arch.  Lecture 6: Sequential Logic Design</vt:lpstr>
      <vt:lpstr>We did not cover the remaining slides. They are for your preparation for the next lecture.</vt:lpstr>
      <vt:lpstr>Finite State Machine:     Schematic</vt:lpstr>
      <vt:lpstr>FSM Schematic: State Register</vt:lpstr>
      <vt:lpstr>FSM Schematic: State Register</vt:lpstr>
      <vt:lpstr>FSM Schematic: Next State Logic</vt:lpstr>
      <vt:lpstr>FSM Schematic: Output Logic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FSM Timing Diagram</vt:lpstr>
      <vt:lpstr>Finite State Machine:  State Encoding</vt:lpstr>
      <vt:lpstr>FSM State Encoding</vt:lpstr>
      <vt:lpstr>FSM State Encoding (II)</vt:lpstr>
      <vt:lpstr>FSM State Encoding (III)</vt:lpstr>
      <vt:lpstr>FSM State Encoding (III)</vt:lpstr>
      <vt:lpstr>Moore vs. Mealy Machines</vt:lpstr>
      <vt:lpstr>Recall: Moore vs. Mealy FSMs</vt:lpstr>
      <vt:lpstr>Moore vs. Mealy FSM Examples</vt:lpstr>
      <vt:lpstr>Moore vs. Mealy FSM Examples</vt:lpstr>
      <vt:lpstr>State Transition Diagrams</vt:lpstr>
      <vt:lpstr>FSM Design Procedure</vt:lpstr>
      <vt:lpstr>What is to Come: LC-3 Processor</vt:lpstr>
      <vt:lpstr>What is to Come: LC-3 Datapath</vt:lpstr>
      <vt:lpstr>Backup Slides: Different Types of Flip Flops</vt:lpstr>
      <vt:lpstr>Enabled Flip-Flops</vt:lpstr>
      <vt:lpstr>Resettable Flip-Flop</vt:lpstr>
      <vt:lpstr>Resettable Flip-Flops</vt:lpstr>
      <vt:lpstr>Settable Flip-Flop</vt:lpstr>
      <vt:lpstr>Logic Simplification:  Karnaugh Maps (K-Maps)</vt:lpstr>
      <vt:lpstr>Logic Simplification</vt:lpstr>
      <vt:lpstr>Complex Cases</vt:lpstr>
      <vt:lpstr>Karnaugh Map</vt:lpstr>
      <vt:lpstr>Karnaugh Map Methods</vt:lpstr>
      <vt:lpstr>K-map Cover - 4 Input Variables</vt:lpstr>
      <vt:lpstr>Example:  As Logic Gates</vt:lpstr>
      <vt:lpstr>Logic Minimization Using K-Maps</vt:lpstr>
      <vt:lpstr>K-map Rules</vt:lpstr>
      <vt:lpstr>K-map Example: Two-bit Comparator</vt:lpstr>
      <vt:lpstr>K-map Example: Two-bit Comparator (2)</vt:lpstr>
      <vt:lpstr>K-map Example: Two-bit Comparator (3)</vt:lpstr>
      <vt:lpstr>K-maps with “Don’t Care”</vt:lpstr>
      <vt:lpstr>Example: BCD Increment Function</vt:lpstr>
      <vt:lpstr>K-map for BCD Increment Function</vt:lpstr>
      <vt:lpstr>K-map Summary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50</cp:revision>
  <cp:lastPrinted>2019-03-08T17:00:26Z</cp:lastPrinted>
  <dcterms:created xsi:type="dcterms:W3CDTF">2010-09-08T00:51:32Z</dcterms:created>
  <dcterms:modified xsi:type="dcterms:W3CDTF">2020-03-06T14:55:07Z</dcterms:modified>
</cp:coreProperties>
</file>